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46"/>
  </p:notesMasterIdLst>
  <p:handoutMasterIdLst>
    <p:handoutMasterId r:id="rId47"/>
  </p:handoutMasterIdLst>
  <p:sldIdLst>
    <p:sldId id="256" r:id="rId5"/>
    <p:sldId id="257" r:id="rId6"/>
    <p:sldId id="305" r:id="rId7"/>
    <p:sldId id="261" r:id="rId8"/>
    <p:sldId id="300" r:id="rId9"/>
    <p:sldId id="306" r:id="rId10"/>
    <p:sldId id="264" r:id="rId11"/>
    <p:sldId id="283" r:id="rId12"/>
    <p:sldId id="284" r:id="rId13"/>
    <p:sldId id="290" r:id="rId14"/>
    <p:sldId id="292" r:id="rId15"/>
    <p:sldId id="285" r:id="rId16"/>
    <p:sldId id="291" r:id="rId17"/>
    <p:sldId id="303" r:id="rId18"/>
    <p:sldId id="266" r:id="rId19"/>
    <p:sldId id="301" r:id="rId20"/>
    <p:sldId id="298" r:id="rId21"/>
    <p:sldId id="281" r:id="rId22"/>
    <p:sldId id="280" r:id="rId23"/>
    <p:sldId id="282" r:id="rId24"/>
    <p:sldId id="288" r:id="rId25"/>
    <p:sldId id="276" r:id="rId26"/>
    <p:sldId id="293" r:id="rId27"/>
    <p:sldId id="294" r:id="rId28"/>
    <p:sldId id="289" r:id="rId29"/>
    <p:sldId id="295" r:id="rId30"/>
    <p:sldId id="296" r:id="rId31"/>
    <p:sldId id="302" r:id="rId32"/>
    <p:sldId id="297" r:id="rId33"/>
    <p:sldId id="268" r:id="rId34"/>
    <p:sldId id="275" r:id="rId35"/>
    <p:sldId id="278" r:id="rId36"/>
    <p:sldId id="279" r:id="rId37"/>
    <p:sldId id="277" r:id="rId38"/>
    <p:sldId id="267" r:id="rId39"/>
    <p:sldId id="270" r:id="rId40"/>
    <p:sldId id="272" r:id="rId41"/>
    <p:sldId id="271" r:id="rId42"/>
    <p:sldId id="274" r:id="rId43"/>
    <p:sldId id="287" r:id="rId44"/>
    <p:sldId id="263" r:id="rId4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64CB5A5E-2764-4016-BF0B-65C8E12FAC6E}">
          <p14:sldIdLst>
            <p14:sldId id="256"/>
            <p14:sldId id="257"/>
            <p14:sldId id="305"/>
            <p14:sldId id="261"/>
            <p14:sldId id="300"/>
            <p14:sldId id="306"/>
          </p14:sldIdLst>
        </p14:section>
        <p14:section name="Background" id="{EBD162C7-99CE-4F41-9555-E9F61BFBC2D8}">
          <p14:sldIdLst>
            <p14:sldId id="264"/>
            <p14:sldId id="283"/>
            <p14:sldId id="284"/>
            <p14:sldId id="290"/>
            <p14:sldId id="292"/>
            <p14:sldId id="285"/>
            <p14:sldId id="291"/>
          </p14:sldIdLst>
        </p14:section>
        <p14:section name="Approach" id="{643FB509-BD38-4177-868A-0BB36435BB3F}">
          <p14:sldIdLst>
            <p14:sldId id="303"/>
            <p14:sldId id="266"/>
            <p14:sldId id="301"/>
            <p14:sldId id="298"/>
            <p14:sldId id="281"/>
            <p14:sldId id="280"/>
            <p14:sldId id="282"/>
            <p14:sldId id="288"/>
            <p14:sldId id="276"/>
            <p14:sldId id="293"/>
            <p14:sldId id="294"/>
            <p14:sldId id="289"/>
            <p14:sldId id="295"/>
            <p14:sldId id="296"/>
            <p14:sldId id="302"/>
            <p14:sldId id="297"/>
          </p14:sldIdLst>
        </p14:section>
        <p14:section name="Evaluation" id="{0FAE7CAF-E107-46CB-88FF-E39D0B05620F}">
          <p14:sldIdLst>
            <p14:sldId id="268"/>
            <p14:sldId id="275"/>
            <p14:sldId id="278"/>
            <p14:sldId id="279"/>
            <p14:sldId id="277"/>
          </p14:sldIdLst>
        </p14:section>
        <p14:section name="End" id="{EDAE75A3-3B06-45BE-B5C6-526AEE548353}">
          <p14:sldIdLst>
            <p14:sldId id="267"/>
            <p14:sldId id="270"/>
            <p14:sldId id="272"/>
            <p14:sldId id="271"/>
            <p14:sldId id="274"/>
            <p14:sldId id="287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Style moyen 1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48" autoAdjust="0"/>
    <p:restoredTop sz="79155" autoAdjust="0"/>
  </p:normalViewPr>
  <p:slideViewPr>
    <p:cSldViewPr>
      <p:cViewPr>
        <p:scale>
          <a:sx n="130" d="100"/>
          <a:sy n="130" d="100"/>
        </p:scale>
        <p:origin x="-672" y="320"/>
      </p:cViewPr>
      <p:guideLst>
        <p:guide orient="horz" pos="2840"/>
        <p:guide pos="31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39898-D1CE-284C-8F7D-1A759DE8E767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5A8C1-8839-DC4D-850A-63F8EC8C6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4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3B1E3-1712-45E0-9E4F-9C5EABD9A259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ACB8C3-8703-4D15-A7AB-1ACECED02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55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54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Resource leaks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44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Labeled</a:t>
            </a:r>
            <a:r>
              <a:rPr lang="en-US" baseline="0" dirty="0" smtClean="0"/>
              <a:t> transition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86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Structure</a:t>
            </a:r>
            <a:r>
              <a:rPr lang="en-US" baseline="0" dirty="0" smtClean="0"/>
              <a:t> of a formal specification (function)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21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Reachability.</a:t>
            </a:r>
          </a:p>
          <a:p>
            <a:r>
              <a:rPr lang="en-US" dirty="0" smtClean="0"/>
              <a:t>Leaf</a:t>
            </a:r>
            <a:r>
              <a:rPr lang="en-US" baseline="0" dirty="0" smtClean="0"/>
              <a:t> states.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036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7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 site</a:t>
            </a:r>
          </a:p>
          <a:p>
            <a:r>
              <a:rPr lang="en-US" dirty="0" err="1" smtClean="0"/>
              <a:t>Django</a:t>
            </a:r>
            <a:r>
              <a:rPr lang="en-US" dirty="0" smtClean="0"/>
              <a:t> is a popular</a:t>
            </a:r>
            <a:r>
              <a:rPr lang="en-US" baseline="0" dirty="0" smtClean="0"/>
              <a:t> web framework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76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FI" dirty="0" smtClean="0"/>
              <a:t>Increasing application complexity</a:t>
            </a:r>
          </a:p>
          <a:p>
            <a:r>
              <a:rPr lang="sv-FI" dirty="0" smtClean="0"/>
              <a:t>Quality assurance and monitoring</a:t>
            </a:r>
          </a:p>
          <a:p>
            <a:r>
              <a:rPr lang="sv-FI" dirty="0" smtClean="0"/>
              <a:t>Simple and familiar to developers used to other means of testing (e.g. unit tests)</a:t>
            </a:r>
          </a:p>
          <a:p>
            <a:r>
              <a:rPr lang="sv-FI" dirty="0" smtClean="0"/>
              <a:t>Context switching</a:t>
            </a:r>
            <a:r>
              <a:rPr lang="sv-FI" dirty="0" smtClean="0"/>
              <a:t>?</a:t>
            </a:r>
          </a:p>
          <a:p>
            <a:r>
              <a:rPr lang="sv-FI" dirty="0" smtClean="0"/>
              <a:t>Runtime</a:t>
            </a:r>
            <a:r>
              <a:rPr lang="sv-FI" baseline="0" dirty="0" smtClean="0"/>
              <a:t> verification</a:t>
            </a:r>
            <a:endParaRPr lang="sv-FI" dirty="0" smtClean="0"/>
          </a:p>
          <a:p>
            <a:r>
              <a:rPr lang="sv-FI" dirty="0" smtClean="0"/>
              <a:t>Formal?</a:t>
            </a:r>
          </a:p>
          <a:p>
            <a:r>
              <a:rPr lang="sv-FI" dirty="0" smtClean="0"/>
              <a:t>Why pythonrv?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80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How to make runtime verification “familiar to developers”?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Bridging the gap between formal verification and other well-known means of testing?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Can we still give a formal semantics to the specification language, or a part of it?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16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 about verification in general</a:t>
            </a:r>
          </a:p>
          <a:p>
            <a:r>
              <a:rPr lang="en-US" dirty="0" smtClean="0"/>
              <a:t>A bit longer about Runtime Verification</a:t>
            </a:r>
          </a:p>
          <a:p>
            <a:r>
              <a:rPr lang="en-US" dirty="0" smtClean="0"/>
              <a:t>A bit, not very long, about unit testing (and testing in general?)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92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“Are we building the progra</a:t>
            </a:r>
            <a:r>
              <a:rPr lang="en-US" baseline="0" dirty="0" smtClean="0"/>
              <a:t>m correctly?”</a:t>
            </a:r>
          </a:p>
          <a:p>
            <a:r>
              <a:rPr lang="en-US" baseline="0" dirty="0" smtClean="0"/>
              <a:t>A system model is a construct. Representation of the system. Abstraction. Use everyday, hide unimportant features.</a:t>
            </a:r>
          </a:p>
          <a:p>
            <a:r>
              <a:rPr lang="en-US" baseline="0" dirty="0" smtClean="0"/>
              <a:t>Formal: Hoare, Floyd, </a:t>
            </a:r>
            <a:r>
              <a:rPr lang="en-US" baseline="0" dirty="0" err="1" smtClean="0"/>
              <a:t>Pnueli</a:t>
            </a:r>
            <a:endParaRPr lang="en-US" baseline="0" dirty="0" smtClean="0"/>
          </a:p>
          <a:p>
            <a:r>
              <a:rPr lang="en-US" baseline="0" dirty="0" smtClean="0"/>
              <a:t>Mathematical </a:t>
            </a:r>
            <a:r>
              <a:rPr lang="en-US" baseline="0" dirty="0" err="1" smtClean="0"/>
              <a:t>repr</a:t>
            </a:r>
            <a:r>
              <a:rPr lang="en-US" baseline="0" dirty="0" smtClean="0"/>
              <a:t>. System model. Of specification.</a:t>
            </a:r>
          </a:p>
          <a:p>
            <a:r>
              <a:rPr lang="en-US" baseline="0" dirty="0" smtClean="0"/>
              <a:t>Proof is a certificate that the program follows its spec.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Problems F: Complex, hard to automate. Difficult for large programs.</a:t>
            </a:r>
          </a:p>
          <a:p>
            <a:r>
              <a:rPr lang="en-US" baseline="0" dirty="0" smtClean="0"/>
              <a:t>Problems T: Incomplete, informal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Combinatorial problems, testing all cases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58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Specifications assert properties</a:t>
            </a:r>
            <a:r>
              <a:rPr lang="en-US" baseline="0" dirty="0" smtClean="0"/>
              <a:t> on the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36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Modal logic.</a:t>
            </a:r>
            <a:r>
              <a:rPr lang="en-US" baseline="0" dirty="0" smtClean="0"/>
              <a:t> Calculi.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566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566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Next: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ACB8C3-8703-4D15-A7AB-1ACECED02F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7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-108000" y="4437112"/>
            <a:ext cx="9361040" cy="1584176"/>
          </a:xfrm>
          <a:solidFill>
            <a:schemeClr val="tx1">
              <a:alpha val="74000"/>
            </a:schemeClr>
          </a:solidFill>
          <a:ln>
            <a:noFill/>
          </a:ln>
          <a:effectLst/>
        </p:spPr>
        <p:txBody>
          <a:bodyPr lIns="360000" rIns="36000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spc="-10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500" y="254000"/>
            <a:ext cx="1261368" cy="258477"/>
          </a:xfrm>
          <a:prstGeom prst="rect">
            <a:avLst/>
          </a:prstGeom>
        </p:spPr>
      </p:pic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1" y="5517232"/>
            <a:ext cx="9144000" cy="576064"/>
          </a:xfrm>
          <a:noFill/>
          <a:ln>
            <a:noFill/>
          </a:ln>
        </p:spPr>
        <p:txBody>
          <a:bodyPr rIns="359410"/>
          <a:lstStyle>
            <a:lvl1pPr marL="0" indent="0" algn="r">
              <a:buNone/>
              <a:defRPr b="0" i="0">
                <a:solidFill>
                  <a:schemeClr val="bg2"/>
                </a:solidFill>
                <a:latin typeface="Helvetica LT Std Light"/>
                <a:cs typeface="Helvetica LT Std Ligh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951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tt fä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252520" cy="6939390"/>
          </a:xfrm>
          <a:prstGeom prst="rect">
            <a:avLst/>
          </a:prstGeom>
        </p:spPr>
      </p:pic>
      <p:sp>
        <p:nvSpPr>
          <p:cNvPr id="3" name="Rectangle 4"/>
          <p:cNvSpPr>
            <a:spLocks/>
          </p:cNvSpPr>
          <p:nvPr userDrawn="1"/>
        </p:nvSpPr>
        <p:spPr bwMode="auto">
          <a:xfrm>
            <a:off x="4211960" y="0"/>
            <a:ext cx="4248472" cy="6957392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0" y="2286000"/>
            <a:ext cx="3455988" cy="2376934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572000" y="762000"/>
            <a:ext cx="3455988" cy="1658888"/>
          </a:xfrm>
        </p:spPr>
        <p:txBody>
          <a:bodyPr>
            <a:noAutofit/>
          </a:bodyPr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  <a:lvl2pPr marL="457200" indent="0">
              <a:buNone/>
              <a:defRPr sz="2800" b="0" i="0">
                <a:latin typeface="Helvetica LT Std Bold"/>
                <a:cs typeface="Helvetica LT Std Bold"/>
              </a:defRPr>
            </a:lvl2pPr>
            <a:lvl3pPr marL="914400" indent="0">
              <a:buNone/>
              <a:defRPr sz="2800" b="0" i="0">
                <a:latin typeface="Helvetica LT Std Bold"/>
                <a:cs typeface="Helvetica LT Std Bold"/>
              </a:defRPr>
            </a:lvl3pPr>
            <a:lvl4pPr marL="1371600" indent="0">
              <a:buNone/>
              <a:defRPr sz="2800" b="0" i="0">
                <a:latin typeface="Helvetica LT Std Bold"/>
                <a:cs typeface="Helvetica LT Std Bold"/>
              </a:defRPr>
            </a:lvl4pPr>
            <a:lvl5pPr marL="1828800" indent="0">
              <a:buNone/>
              <a:defRPr sz="2800" b="0" i="0">
                <a:latin typeface="Helvetica LT Std Bold"/>
                <a:cs typeface="Helvetica LT Std 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1284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tt fä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3" name="Rectangle 4"/>
          <p:cNvSpPr>
            <a:spLocks/>
          </p:cNvSpPr>
          <p:nvPr userDrawn="1"/>
        </p:nvSpPr>
        <p:spPr bwMode="auto">
          <a:xfrm>
            <a:off x="4211960" y="0"/>
            <a:ext cx="4248472" cy="6957392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0" y="2286000"/>
            <a:ext cx="3455988" cy="2376934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572000" y="762000"/>
            <a:ext cx="3455988" cy="1658888"/>
          </a:xfrm>
        </p:spPr>
        <p:txBody>
          <a:bodyPr>
            <a:noAutofit/>
          </a:bodyPr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  <a:lvl2pPr marL="457200" indent="0">
              <a:buNone/>
              <a:defRPr sz="2800" b="0" i="0">
                <a:latin typeface="Helvetica LT Std Bold"/>
                <a:cs typeface="Helvetica LT Std Bold"/>
              </a:defRPr>
            </a:lvl2pPr>
            <a:lvl3pPr marL="914400" indent="0">
              <a:buNone/>
              <a:defRPr sz="2800" b="0" i="0">
                <a:latin typeface="Helvetica LT Std Bold"/>
                <a:cs typeface="Helvetica LT Std Bold"/>
              </a:defRPr>
            </a:lvl3pPr>
            <a:lvl4pPr marL="1371600" indent="0">
              <a:buNone/>
              <a:defRPr sz="2800" b="0" i="0">
                <a:latin typeface="Helvetica LT Std Bold"/>
                <a:cs typeface="Helvetica LT Std Bold"/>
              </a:defRPr>
            </a:lvl4pPr>
            <a:lvl5pPr marL="1828800" indent="0">
              <a:buNone/>
              <a:defRPr sz="2800" b="0" i="0">
                <a:latin typeface="Helvetica LT Std Bold"/>
                <a:cs typeface="Helvetica LT Std 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5731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379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63888" y="5967861"/>
            <a:ext cx="2016224" cy="41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84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500" y="254000"/>
            <a:ext cx="1261368" cy="25847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698500" y="1143000"/>
            <a:ext cx="8280275" cy="1728192"/>
          </a:xfrm>
        </p:spPr>
        <p:txBody>
          <a:bodyPr/>
          <a:lstStyle>
            <a:lvl1pPr marL="0" indent="0">
              <a:buNone/>
              <a:defRPr sz="4800" b="0" i="0" spc="-10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  <a:lvl2pPr marL="742950" indent="-285750">
              <a:buFont typeface="Arial"/>
              <a:buChar char="•"/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698500" y="3048000"/>
            <a:ext cx="8280400" cy="3311525"/>
          </a:xfrm>
        </p:spPr>
        <p:txBody>
          <a:bodyPr/>
          <a:lstStyle>
            <a:lvl1pPr marL="342900" indent="-342900">
              <a:buFont typeface="Arial"/>
              <a:buChar char="•"/>
              <a:defRPr>
                <a:solidFill>
                  <a:schemeClr val="bg1"/>
                </a:solidFill>
              </a:defRPr>
            </a:lvl1pPr>
            <a:lvl2pPr marL="742950" indent="-285750">
              <a:buFont typeface="Arial"/>
              <a:buChar char="•"/>
              <a:defRPr>
                <a:solidFill>
                  <a:schemeClr val="bg1"/>
                </a:solidFill>
              </a:defRPr>
            </a:lvl2pPr>
            <a:lvl3pPr marL="1143000" indent="-228600">
              <a:buFont typeface="Arial"/>
              <a:buChar char="•"/>
              <a:defRPr>
                <a:solidFill>
                  <a:schemeClr val="bg1"/>
                </a:solidFill>
              </a:defRPr>
            </a:lvl3pPr>
            <a:lvl4pPr marL="1600200" indent="-228600">
              <a:buFont typeface="Arial"/>
              <a:buChar char="•"/>
              <a:defRPr>
                <a:solidFill>
                  <a:schemeClr val="bg1"/>
                </a:solidFill>
              </a:defRPr>
            </a:lvl4pPr>
            <a:lvl5pPr marL="2057400" indent="-228600">
              <a:buFont typeface="Arial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267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sida lj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Espace réservé du titre 1"/>
          <p:cNvSpPr>
            <a:spLocks noGrp="1"/>
          </p:cNvSpPr>
          <p:nvPr>
            <p:ph type="title"/>
          </p:nvPr>
        </p:nvSpPr>
        <p:spPr>
          <a:xfrm>
            <a:off x="698500" y="476672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4" name="Espace réservé du texte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46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7403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98500" y="476672"/>
            <a:ext cx="7488832" cy="504056"/>
          </a:xfrm>
          <a:ln>
            <a:noFill/>
          </a:ln>
          <a:effectLst/>
        </p:spPr>
        <p:txBody>
          <a:bodyPr>
            <a:noAutofit/>
          </a:bodyPr>
          <a:lstStyle>
            <a:lvl1pPr algn="l">
              <a:defRPr sz="4800" b="0" i="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98500" y="3645024"/>
            <a:ext cx="7488832" cy="3024336"/>
          </a:xfrm>
        </p:spPr>
        <p:txBody>
          <a:bodyPr>
            <a:normAutofit/>
          </a:bodyPr>
          <a:lstStyle>
            <a:lvl1pPr marL="342900" indent="-342900">
              <a:buClr>
                <a:schemeClr val="accent1"/>
              </a:buClr>
              <a:buFont typeface="Wingdings 3" pitchFamily="18" charset="2"/>
              <a:buChar char=""/>
              <a:defRPr sz="2000" b="0" i="0">
                <a:solidFill>
                  <a:schemeClr val="bg1"/>
                </a:solidFill>
                <a:latin typeface="Merriweather Bold"/>
                <a:cs typeface="Merriweather Bold"/>
              </a:defRPr>
            </a:lvl1pPr>
            <a:lvl2pPr marL="457200" indent="0">
              <a:buClr>
                <a:schemeClr val="accent1"/>
              </a:buClr>
              <a:buFont typeface="Wingdings 3" pitchFamily="18" charset="2"/>
              <a:buNone/>
              <a:defRPr sz="1800" b="0" i="0">
                <a:solidFill>
                  <a:schemeClr val="bg1"/>
                </a:solidFill>
                <a:latin typeface="Merriweather Bold"/>
                <a:cs typeface="Merriweather Bold"/>
              </a:defRPr>
            </a:lvl2pPr>
            <a:lvl3pPr marL="1143000" indent="-228600">
              <a:buClr>
                <a:schemeClr val="accent1"/>
              </a:buClr>
              <a:buFont typeface="Arial" pitchFamily="34" charset="0"/>
              <a:buChar char="•"/>
              <a:defRPr sz="1600" b="0" i="0">
                <a:solidFill>
                  <a:schemeClr val="bg1"/>
                </a:solidFill>
                <a:latin typeface="Merriweather Bold"/>
                <a:cs typeface="Merriweather Bold"/>
              </a:defRPr>
            </a:lvl3pPr>
            <a:lvl4pPr marL="1600200" indent="-228600">
              <a:buClr>
                <a:schemeClr val="accent1"/>
              </a:buClr>
              <a:buFont typeface="Arial" pitchFamily="34" charset="0"/>
              <a:buChar char="•"/>
              <a:defRPr sz="1400" b="0" i="0">
                <a:solidFill>
                  <a:schemeClr val="bg1"/>
                </a:solidFill>
                <a:latin typeface="Merriweather Bold"/>
                <a:cs typeface="Merriweather Bold"/>
              </a:defRPr>
            </a:lvl4pPr>
            <a:lvl5pPr marL="2057400" indent="-228600">
              <a:buClr>
                <a:schemeClr val="accent1"/>
              </a:buClr>
              <a:buFont typeface="Arial" pitchFamily="34" charset="0"/>
              <a:buChar char="•"/>
              <a:defRPr sz="1400" b="0" i="0">
                <a:solidFill>
                  <a:schemeClr val="bg1"/>
                </a:solidFill>
                <a:latin typeface="Merriweather Bold"/>
                <a:cs typeface="Merriweather 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698500" y="1484784"/>
            <a:ext cx="7489825" cy="1295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buFontTx/>
              <a:buNone/>
              <a:defRPr sz="2400"/>
            </a:lvl2pPr>
            <a:lvl3pPr marL="914400" indent="0">
              <a:buFontTx/>
              <a:buNone/>
              <a:defRPr sz="2400"/>
            </a:lvl3pPr>
            <a:lvl4pPr marL="1371600" indent="0">
              <a:buFontTx/>
              <a:buNone/>
              <a:defRPr sz="2400"/>
            </a:lvl4pPr>
            <a:lvl5pPr marL="1828800" indent="0">
              <a:buFontTx/>
              <a:buNone/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4907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rma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98500" y="476672"/>
            <a:ext cx="7488832" cy="504056"/>
          </a:xfrm>
          <a:ln>
            <a:noFill/>
          </a:ln>
          <a:effectLst/>
        </p:spPr>
        <p:txBody>
          <a:bodyPr>
            <a:noAutofit/>
          </a:bodyPr>
          <a:lstStyle>
            <a:lvl1pPr algn="l">
              <a:defRPr sz="4800" b="0" i="0">
                <a:solidFill>
                  <a:schemeClr val="tx1"/>
                </a:solidFill>
                <a:latin typeface="Helvetica LT Std Bold"/>
                <a:cs typeface="Helvetica LT Std Bold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98500" y="3645024"/>
            <a:ext cx="7488832" cy="3024336"/>
          </a:xfrm>
        </p:spPr>
        <p:txBody>
          <a:bodyPr>
            <a:normAutofit/>
          </a:bodyPr>
          <a:lstStyle>
            <a:lvl1pPr marL="342900" indent="-342900">
              <a:buClr>
                <a:schemeClr val="accent1"/>
              </a:buClr>
              <a:buFont typeface="Wingdings 3" pitchFamily="18" charset="2"/>
              <a:buChar char=""/>
              <a:defRPr sz="2000" b="0" i="0">
                <a:solidFill>
                  <a:schemeClr val="tx1"/>
                </a:solidFill>
                <a:latin typeface="Merriweather Bold"/>
                <a:cs typeface="Merriweather Bold"/>
              </a:defRPr>
            </a:lvl1pPr>
            <a:lvl2pPr marL="457200" indent="0">
              <a:buClr>
                <a:schemeClr val="accent1"/>
              </a:buClr>
              <a:buFont typeface="Wingdings 3" pitchFamily="18" charset="2"/>
              <a:buNone/>
              <a:defRPr sz="1800" b="0" i="0">
                <a:solidFill>
                  <a:schemeClr val="tx1"/>
                </a:solidFill>
                <a:latin typeface="Merriweather Bold"/>
                <a:cs typeface="Merriweather Bold"/>
              </a:defRPr>
            </a:lvl2pPr>
            <a:lvl3pPr marL="1143000" indent="-228600">
              <a:buClr>
                <a:schemeClr val="accent1"/>
              </a:buClr>
              <a:buFont typeface="Arial" pitchFamily="34" charset="0"/>
              <a:buChar char="•"/>
              <a:defRPr sz="1600" b="0" i="0">
                <a:solidFill>
                  <a:schemeClr val="tx1"/>
                </a:solidFill>
                <a:latin typeface="Merriweather Bold"/>
                <a:cs typeface="Merriweather Bold"/>
              </a:defRPr>
            </a:lvl3pPr>
            <a:lvl4pPr marL="1600200" indent="-228600">
              <a:buClr>
                <a:schemeClr val="accent1"/>
              </a:buClr>
              <a:buFont typeface="Arial" pitchFamily="34" charset="0"/>
              <a:buChar char="•"/>
              <a:defRPr sz="1400" b="0" i="0">
                <a:solidFill>
                  <a:schemeClr val="tx1"/>
                </a:solidFill>
                <a:latin typeface="Merriweather Bold"/>
                <a:cs typeface="Merriweather Bold"/>
              </a:defRPr>
            </a:lvl4pPr>
            <a:lvl5pPr marL="2057400" indent="-228600">
              <a:buClr>
                <a:schemeClr val="accent1"/>
              </a:buClr>
              <a:buFont typeface="Arial" pitchFamily="34" charset="0"/>
              <a:buChar char="•"/>
              <a:defRPr sz="1400" b="0" i="0">
                <a:solidFill>
                  <a:schemeClr val="tx1"/>
                </a:solidFill>
                <a:latin typeface="Merriweather Bold"/>
                <a:cs typeface="Merriweather 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698500" y="1484784"/>
            <a:ext cx="7489825" cy="1295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FontTx/>
              <a:buNone/>
              <a:defRPr sz="2000">
                <a:solidFill>
                  <a:schemeClr val="accent6"/>
                </a:solidFill>
              </a:defRPr>
            </a:lvl1pPr>
            <a:lvl2pPr>
              <a:buFontTx/>
              <a:buNone/>
              <a:defRPr sz="2400"/>
            </a:lvl2pPr>
            <a:lvl3pPr marL="914400" indent="0">
              <a:buFontTx/>
              <a:buNone/>
              <a:defRPr sz="2400"/>
            </a:lvl3pPr>
            <a:lvl4pPr marL="1371600" indent="0">
              <a:buFontTx/>
              <a:buNone/>
              <a:defRPr sz="2400"/>
            </a:lvl4pPr>
            <a:lvl5pPr marL="1828800" indent="0">
              <a:buFontTx/>
              <a:buNone/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3520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 gr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0" y="2540000"/>
            <a:ext cx="9144000" cy="1584176"/>
          </a:xfrm>
          <a:noFill/>
          <a:ln>
            <a:noFill/>
          </a:ln>
          <a:effectLst/>
        </p:spPr>
        <p:txBody>
          <a:bodyPr lIns="360000" rIns="3600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spc="-200">
                <a:solidFill>
                  <a:schemeClr val="bg1"/>
                </a:solidFill>
                <a:latin typeface="Helvetica LT Std Bold"/>
                <a:cs typeface="Helvetica LT Std Bold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82666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 gr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0" y="2540000"/>
            <a:ext cx="9144000" cy="1584176"/>
          </a:xfrm>
          <a:noFill/>
          <a:ln>
            <a:noFill/>
          </a:ln>
          <a:effectLst/>
        </p:spPr>
        <p:txBody>
          <a:bodyPr lIns="360000" rIns="3600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0" i="0" spc="-200">
                <a:solidFill>
                  <a:schemeClr val="accent6"/>
                </a:solidFill>
                <a:latin typeface="Helvetica LT Std Bold"/>
                <a:cs typeface="Helvetica LT Std Bold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69603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500" y="254000"/>
            <a:ext cx="1261368" cy="25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10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j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379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83500" y="254000"/>
            <a:ext cx="1260281" cy="25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520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37967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98500" y="476672"/>
            <a:ext cx="748883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98500" y="1555200"/>
            <a:ext cx="7488000" cy="46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8351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85" r:id="rId3"/>
    <p:sldLayoutId id="2147483650" r:id="rId4"/>
    <p:sldLayoutId id="2147483684" r:id="rId5"/>
    <p:sldLayoutId id="2147483655" r:id="rId6"/>
    <p:sldLayoutId id="2147483680" r:id="rId7"/>
    <p:sldLayoutId id="2147483682" r:id="rId8"/>
    <p:sldLayoutId id="2147483686" r:id="rId9"/>
    <p:sldLayoutId id="2147483683" r:id="rId10"/>
    <p:sldLayoutId id="2147483687" r:id="rId11"/>
    <p:sldLayoutId id="2147483663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800" b="0" i="0" kern="1200" spc="-150">
          <a:solidFill>
            <a:schemeClr val="tx1"/>
          </a:solidFill>
          <a:latin typeface="Helvetica LT Std Bold"/>
          <a:ea typeface="+mj-ea"/>
          <a:cs typeface="Helvetica LT Std Bold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Merriweather"/>
          <a:ea typeface="+mn-ea"/>
          <a:cs typeface="Merriweather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Merriweather"/>
          <a:ea typeface="+mn-ea"/>
          <a:cs typeface="Merriweather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600" kern="1200">
          <a:solidFill>
            <a:schemeClr val="tx1"/>
          </a:solidFill>
          <a:latin typeface="Merriweather"/>
          <a:ea typeface="+mn-ea"/>
          <a:cs typeface="Merriweather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400" kern="1200">
          <a:solidFill>
            <a:schemeClr val="tx1"/>
          </a:solidFill>
          <a:latin typeface="Merriweather"/>
          <a:ea typeface="+mn-ea"/>
          <a:cs typeface="Merriweather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1400" kern="1200">
          <a:solidFill>
            <a:schemeClr val="tx1"/>
          </a:solidFill>
          <a:latin typeface="Merriweather"/>
          <a:ea typeface="+mn-ea"/>
          <a:cs typeface="Merriweather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Test-</a:t>
            </a:r>
            <a:r>
              <a:rPr lang="sv-SE" dirty="0" err="1" smtClean="0"/>
              <a:t>inspired</a:t>
            </a:r>
            <a:r>
              <a:rPr lang="sv-SE" dirty="0" smtClean="0"/>
              <a:t> </a:t>
            </a:r>
            <a:r>
              <a:rPr lang="sv-SE" dirty="0" err="1" smtClean="0"/>
              <a:t>runtime</a:t>
            </a:r>
            <a:r>
              <a:rPr lang="sv-SE" dirty="0" smtClean="0"/>
              <a:t> </a:t>
            </a:r>
            <a:r>
              <a:rPr lang="sv-SE" dirty="0" err="1" smtClean="0"/>
              <a:t>verification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2014-02-20 – Degree project by Adam Renberg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57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Specifications</a:t>
            </a:r>
          </a:p>
          <a:p>
            <a:r>
              <a:rPr lang="en-US" dirty="0" smtClean="0"/>
              <a:t>Linear Temporal Logic (</a:t>
            </a:r>
            <a:r>
              <a:rPr lang="en-US" dirty="0" err="1" smtClean="0"/>
              <a:t>Pnueli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7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 and post processing code</a:t>
            </a:r>
          </a:p>
          <a:p>
            <a:r>
              <a:rPr lang="en-US" dirty="0" smtClean="0"/>
              <a:t>Dynamic code rewriting</a:t>
            </a:r>
          </a:p>
          <a:p>
            <a:r>
              <a:rPr lang="en-US" dirty="0" smtClean="0"/>
              <a:t>Aspects</a:t>
            </a:r>
          </a:p>
          <a:p>
            <a:r>
              <a:rPr lang="en-US" dirty="0" smtClean="0"/>
              <a:t>No instrumentation</a:t>
            </a:r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Code instrumentation.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401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and unit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Small, isolated parts of the system</a:t>
            </a:r>
          </a:p>
          <a:p>
            <a:r>
              <a:rPr lang="en-US" dirty="0" smtClean="0"/>
              <a:t>Test suites and test cases</a:t>
            </a:r>
          </a:p>
          <a:p>
            <a:r>
              <a:rPr lang="en-US" dirty="0" smtClean="0"/>
              <a:t>Prevalent in software development</a:t>
            </a:r>
          </a:p>
          <a:p>
            <a:r>
              <a:rPr lang="en-US" dirty="0"/>
              <a:t>T</a:t>
            </a:r>
            <a:r>
              <a:rPr lang="en-US" dirty="0" smtClean="0"/>
              <a:t>est-driven development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62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410604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import</a:t>
            </a:r>
            <a:r>
              <a:rPr lang="en-US" sz="1000" dirty="0">
                <a:latin typeface="Courier New"/>
                <a:cs typeface="Courier New"/>
              </a:rPr>
              <a:t> random</a:t>
            </a:r>
          </a:p>
          <a:p>
            <a:pPr marL="0" indent="0">
              <a:buNone/>
            </a:pPr>
            <a:r>
              <a:rPr lang="en-US" sz="1000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sz="10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unittest</a:t>
            </a:r>
            <a:endParaRPr lang="en-US" sz="10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class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latin typeface="Courier New"/>
                <a:cs typeface="Courier New"/>
              </a:rPr>
              <a:t>TestSequenceFunctions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unittest.TestCase</a:t>
            </a:r>
            <a:r>
              <a:rPr lang="en-US" sz="1000" dirty="0">
                <a:latin typeface="Courier New"/>
                <a:cs typeface="Courier New"/>
              </a:rPr>
              <a:t>)</a:t>
            </a:r>
            <a:r>
              <a:rPr lang="en-US" sz="10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</a:t>
            </a:r>
            <a:r>
              <a:rPr lang="en-US" sz="1000" b="1" dirty="0" err="1">
                <a:latin typeface="Courier New"/>
                <a:cs typeface="Courier New"/>
              </a:rPr>
              <a:t>def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setUp</a:t>
            </a:r>
            <a:r>
              <a:rPr lang="en-US" sz="1000" dirty="0" smtClean="0">
                <a:latin typeface="Courier New"/>
                <a:cs typeface="Courier New"/>
              </a:rPr>
              <a:t>(</a:t>
            </a:r>
            <a:r>
              <a:rPr lang="en-US" sz="1000" i="1" dirty="0" smtClean="0">
                <a:latin typeface="Courier New"/>
                <a:cs typeface="Courier New"/>
              </a:rPr>
              <a:t>self</a:t>
            </a:r>
            <a:r>
              <a:rPr lang="en-US" sz="1000" dirty="0" smtClean="0">
                <a:latin typeface="Courier New"/>
                <a:cs typeface="Courier New"/>
              </a:rPr>
              <a:t>)</a:t>
            </a:r>
            <a:r>
              <a:rPr lang="en-US" sz="10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 = range(10)</a:t>
            </a: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</a:t>
            </a:r>
            <a:r>
              <a:rPr lang="en-US" sz="1000" b="1" dirty="0" err="1">
                <a:latin typeface="Courier New"/>
                <a:cs typeface="Courier New"/>
              </a:rPr>
              <a:t>def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test_</a:t>
            </a:r>
            <a:r>
              <a:rPr lang="en-US" sz="1000" dirty="0" err="1">
                <a:latin typeface="Courier New"/>
                <a:cs typeface="Courier New"/>
              </a:rPr>
              <a:t>shuffle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>
                <a:latin typeface="Courier New"/>
                <a:cs typeface="Courier New"/>
              </a:rPr>
              <a:t>self</a:t>
            </a:r>
            <a:r>
              <a:rPr lang="en-US" sz="1000" dirty="0">
                <a:latin typeface="Courier New"/>
                <a:cs typeface="Courier New"/>
              </a:rPr>
              <a:t>)</a:t>
            </a:r>
            <a:r>
              <a:rPr lang="en-US" sz="10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smtClean="0">
                <a:latin typeface="Courier New"/>
                <a:cs typeface="Courier New"/>
              </a:rPr>
              <a:t>   </a:t>
            </a:r>
            <a:r>
              <a:rPr lang="en-US" sz="1000" dirty="0" err="1" smtClean="0">
                <a:latin typeface="Courier New"/>
                <a:cs typeface="Courier New"/>
              </a:rPr>
              <a:t>random.shuffle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.seq.sort</a:t>
            </a:r>
            <a:r>
              <a:rPr lang="en-US" sz="10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i="1" dirty="0" err="1" smtClean="0">
                <a:solidFill>
                  <a:srgbClr val="0000FF"/>
                </a:solidFill>
                <a:latin typeface="Courier New"/>
                <a:cs typeface="Courier New"/>
              </a:rPr>
              <a:t>self</a:t>
            </a:r>
            <a:r>
              <a:rPr lang="en-US" sz="10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.assertEqual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, range(10))</a:t>
            </a: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</a:t>
            </a:r>
            <a:r>
              <a:rPr lang="en-US" sz="1000" b="1" dirty="0" err="1">
                <a:latin typeface="Courier New"/>
                <a:cs typeface="Courier New"/>
              </a:rPr>
              <a:t>def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test_</a:t>
            </a:r>
            <a:r>
              <a:rPr lang="en-US" sz="1000" dirty="0" err="1">
                <a:latin typeface="Courier New"/>
                <a:cs typeface="Courier New"/>
              </a:rPr>
              <a:t>choice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>
                <a:latin typeface="Courier New"/>
                <a:cs typeface="Courier New"/>
              </a:rPr>
              <a:t>self</a:t>
            </a:r>
            <a:r>
              <a:rPr lang="en-US" sz="1000" dirty="0">
                <a:latin typeface="Courier New"/>
                <a:cs typeface="Courier New"/>
              </a:rPr>
              <a:t>):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element = </a:t>
            </a:r>
            <a:r>
              <a:rPr lang="en-US" sz="1000" dirty="0" err="1">
                <a:latin typeface="Courier New"/>
                <a:cs typeface="Courier New"/>
              </a:rPr>
              <a:t>random.choice</a:t>
            </a:r>
            <a:r>
              <a:rPr lang="en-US" sz="1000" dirty="0" smtClean="0">
                <a:latin typeface="Courier New"/>
                <a:cs typeface="Courier New"/>
              </a:rPr>
              <a:t>(</a:t>
            </a:r>
            <a:r>
              <a:rPr lang="en-US" sz="1000" i="1" dirty="0" err="1" smtClean="0">
                <a:latin typeface="Courier New"/>
                <a:cs typeface="Courier New"/>
              </a:rPr>
              <a:t>self</a:t>
            </a:r>
            <a:r>
              <a:rPr lang="en-US" sz="1000" dirty="0" err="1" smtClean="0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i="1" dirty="0" err="1">
                <a:solidFill>
                  <a:srgbClr val="0000FF"/>
                </a:solidFill>
                <a:latin typeface="Courier New"/>
                <a:cs typeface="Courier New"/>
              </a:rPr>
              <a:t>self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.assertTrue</a:t>
            </a:r>
            <a:r>
              <a:rPr lang="en-US" sz="1000" dirty="0">
                <a:latin typeface="Courier New"/>
                <a:cs typeface="Courier New"/>
              </a:rPr>
              <a:t>(element </a:t>
            </a:r>
            <a:r>
              <a:rPr lang="en-US" sz="1000" b="1" dirty="0">
                <a:latin typeface="Courier New"/>
                <a:cs typeface="Courier New"/>
              </a:rPr>
              <a:t>in 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</a:t>
            </a:r>
            <a:r>
              <a:rPr lang="en-US" sz="1000" b="1" dirty="0" err="1">
                <a:latin typeface="Courier New"/>
                <a:cs typeface="Courier New"/>
              </a:rPr>
              <a:t>def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test_</a:t>
            </a:r>
            <a:r>
              <a:rPr lang="en-US" sz="1000" dirty="0" err="1">
                <a:latin typeface="Courier New"/>
                <a:cs typeface="Courier New"/>
              </a:rPr>
              <a:t>sample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>
                <a:latin typeface="Courier New"/>
                <a:cs typeface="Courier New"/>
              </a:rPr>
              <a:t>self</a:t>
            </a:r>
            <a:r>
              <a:rPr lang="en-US" sz="1000" dirty="0">
                <a:latin typeface="Courier New"/>
                <a:cs typeface="Courier New"/>
              </a:rPr>
              <a:t>):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b="1" dirty="0">
                <a:latin typeface="Courier New"/>
                <a:cs typeface="Courier New"/>
              </a:rPr>
              <a:t>with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i="1" dirty="0" err="1">
                <a:solidFill>
                  <a:srgbClr val="0000FF"/>
                </a:solidFill>
                <a:latin typeface="Courier New"/>
                <a:cs typeface="Courier New"/>
              </a:rPr>
              <a:t>self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.assertRaises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dirty="0" err="1">
                <a:latin typeface="Courier New"/>
                <a:cs typeface="Courier New"/>
              </a:rPr>
              <a:t>ValueError</a:t>
            </a:r>
            <a:r>
              <a:rPr lang="en-US" sz="1000" dirty="0">
                <a:latin typeface="Courier New"/>
                <a:cs typeface="Courier New"/>
              </a:rPr>
              <a:t>)</a:t>
            </a:r>
            <a:r>
              <a:rPr lang="en-US" sz="10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  </a:t>
            </a:r>
            <a:r>
              <a:rPr lang="en-US" sz="1000" dirty="0" err="1">
                <a:latin typeface="Courier New"/>
                <a:cs typeface="Courier New"/>
              </a:rPr>
              <a:t>random.sample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, 20)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</a:t>
            </a:r>
            <a:r>
              <a:rPr lang="en-US" sz="1000" b="1" dirty="0">
                <a:latin typeface="Courier New"/>
                <a:cs typeface="Courier New"/>
              </a:rPr>
              <a:t>for</a:t>
            </a:r>
            <a:r>
              <a:rPr lang="en-US" sz="1000" dirty="0">
                <a:latin typeface="Courier New"/>
                <a:cs typeface="Courier New"/>
              </a:rPr>
              <a:t> element </a:t>
            </a:r>
            <a:r>
              <a:rPr lang="en-US" sz="1000" b="1" dirty="0">
                <a:latin typeface="Courier New"/>
                <a:cs typeface="Courier New"/>
              </a:rPr>
              <a:t>in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latin typeface="Courier New"/>
                <a:cs typeface="Courier New"/>
              </a:rPr>
              <a:t>random.sample</a:t>
            </a:r>
            <a:r>
              <a:rPr lang="en-US" sz="1000" dirty="0">
                <a:latin typeface="Courier New"/>
                <a:cs typeface="Courier New"/>
              </a:rPr>
              <a:t>(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, 5)</a:t>
            </a:r>
            <a:r>
              <a:rPr lang="en-US" sz="10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000" dirty="0">
                <a:latin typeface="Courier New"/>
                <a:cs typeface="Courier New"/>
              </a:rPr>
              <a:t>      </a:t>
            </a:r>
            <a:r>
              <a:rPr lang="en-US" sz="1000" i="1" dirty="0" err="1">
                <a:solidFill>
                  <a:srgbClr val="0000FF"/>
                </a:solidFill>
                <a:latin typeface="Courier New"/>
                <a:cs typeface="Courier New"/>
              </a:rPr>
              <a:t>self</a:t>
            </a:r>
            <a:r>
              <a:rPr lang="en-US" sz="1000" dirty="0" err="1">
                <a:solidFill>
                  <a:srgbClr val="0000FF"/>
                </a:solidFill>
                <a:latin typeface="Courier New"/>
                <a:cs typeface="Courier New"/>
              </a:rPr>
              <a:t>.assertTrue</a:t>
            </a:r>
            <a:r>
              <a:rPr lang="en-US" sz="1000" dirty="0">
                <a:latin typeface="Courier New"/>
                <a:cs typeface="Courier New"/>
              </a:rPr>
              <a:t>(element </a:t>
            </a:r>
            <a:r>
              <a:rPr lang="en-US" sz="1000" b="1" dirty="0">
                <a:latin typeface="Courier New"/>
                <a:cs typeface="Courier New"/>
              </a:rPr>
              <a:t>in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i="1" dirty="0" err="1">
                <a:latin typeface="Courier New"/>
                <a:cs typeface="Courier New"/>
              </a:rPr>
              <a:t>self</a:t>
            </a:r>
            <a:r>
              <a:rPr lang="en-US" sz="1000" dirty="0" err="1">
                <a:latin typeface="Courier New"/>
                <a:cs typeface="Courier New"/>
              </a:rPr>
              <a:t>.seq</a:t>
            </a:r>
            <a:r>
              <a:rPr lang="en-US" sz="1000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endParaRPr lang="en-US" sz="10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92080" y="6165304"/>
            <a:ext cx="3744416" cy="57606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vert="horz" wrap="none" lIns="180000" tIns="45720" rIns="91440" bIns="45720" rtlCol="0" anchor="ctr" anchorCtr="0">
            <a:norm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http://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</a:rPr>
              <a:t>docs.python.org</a:t>
            </a:r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/2/library/</a:t>
            </a:r>
            <a:r>
              <a:rPr lang="en-US" sz="1000" dirty="0" err="1">
                <a:solidFill>
                  <a:schemeClr val="bg1">
                    <a:lumMod val="85000"/>
                  </a:schemeClr>
                </a:solidFill>
              </a:rPr>
              <a:t>unittest.html#basic-example</a:t>
            </a:r>
            <a:endParaRPr lang="en-US" sz="10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21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4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Python: </a:t>
            </a:r>
            <a:r>
              <a:rPr lang="en-US" dirty="0" err="1" smtClean="0"/>
              <a:t>pythonrv</a:t>
            </a:r>
            <a:endParaRPr lang="en-US" dirty="0" smtClean="0"/>
          </a:p>
          <a:p>
            <a:r>
              <a:rPr lang="en-US" dirty="0" smtClean="0"/>
              <a:t>Dynamic code instrumentation</a:t>
            </a:r>
            <a:endParaRPr lang="en-US" dirty="0"/>
          </a:p>
          <a:p>
            <a:r>
              <a:rPr lang="en-US" dirty="0" smtClean="0"/>
              <a:t>Specification functions</a:t>
            </a:r>
          </a:p>
          <a:p>
            <a:r>
              <a:rPr lang="en-US" dirty="0" smtClean="0"/>
              <a:t>Formalization – python subset, system model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00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 code injection</a:t>
            </a:r>
          </a:p>
          <a:p>
            <a:r>
              <a:rPr lang="en-US" dirty="0" smtClean="0"/>
              <a:t>Part of the system</a:t>
            </a:r>
          </a:p>
          <a:p>
            <a:r>
              <a:rPr lang="en-US" dirty="0" smtClean="0"/>
              <a:t>External to the system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28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 sequence for </a:t>
            </a:r>
            <a:r>
              <a:rPr lang="en-US" dirty="0" err="1" smtClean="0"/>
              <a:t>pythonrv</a:t>
            </a:r>
            <a:endParaRPr lang="en-US" dirty="0"/>
          </a:p>
        </p:txBody>
      </p:sp>
      <p:pic>
        <p:nvPicPr>
          <p:cNvPr id="4" name="Content Placeholder 3" descr="pythonrv-flow-sequenc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072" b="-15072"/>
          <a:stretch>
            <a:fillRect/>
          </a:stretch>
        </p:blipFill>
        <p:spPr>
          <a:xfrm>
            <a:off x="756170" y="1556792"/>
            <a:ext cx="7488238" cy="46799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314369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Fibonnaci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19458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# in file </a:t>
            </a:r>
            <a:r>
              <a:rPr lang="en-US" dirty="0" err="1">
                <a:latin typeface="Courier New"/>
                <a:cs typeface="Courier New"/>
              </a:rPr>
              <a:t>fib.py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fibonnaci</a:t>
            </a:r>
            <a:r>
              <a:rPr lang="en-US" dirty="0">
                <a:latin typeface="Courier New"/>
                <a:cs typeface="Courier New"/>
              </a:rPr>
              <a:t>(n)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b="1" dirty="0">
                <a:latin typeface="Courier New"/>
                <a:cs typeface="Courier New"/>
              </a:rPr>
              <a:t>if</a:t>
            </a:r>
            <a:r>
              <a:rPr lang="en-US" dirty="0">
                <a:latin typeface="Courier New"/>
                <a:cs typeface="Courier New"/>
              </a:rPr>
              <a:t> (n </a:t>
            </a:r>
            <a:r>
              <a:rPr lang="en-US" b="1" dirty="0">
                <a:latin typeface="Courier New"/>
                <a:cs typeface="Courier New"/>
              </a:rPr>
              <a:t>&lt;=</a:t>
            </a:r>
            <a:r>
              <a:rPr lang="en-US" dirty="0">
                <a:latin typeface="Courier New"/>
                <a:cs typeface="Courier New"/>
              </a:rPr>
              <a:t> 2)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b="1" dirty="0">
                <a:latin typeface="Courier New"/>
                <a:cs typeface="Courier New"/>
              </a:rPr>
              <a:t>return</a:t>
            </a:r>
            <a:r>
              <a:rPr lang="en-US" dirty="0">
                <a:latin typeface="Courier New"/>
                <a:cs typeface="Courier New"/>
              </a:rPr>
              <a:t> 1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b="1" dirty="0">
                <a:latin typeface="Courier New"/>
                <a:cs typeface="Courier New"/>
              </a:rPr>
              <a:t>return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fibonnaci</a:t>
            </a:r>
            <a:r>
              <a:rPr lang="en-US" dirty="0">
                <a:latin typeface="Courier New"/>
                <a:cs typeface="Courier New"/>
              </a:rPr>
              <a:t>(n</a:t>
            </a:r>
            <a:r>
              <a:rPr lang="en-US" b="1" dirty="0">
                <a:latin typeface="Courier New"/>
                <a:cs typeface="Courier New"/>
              </a:rPr>
              <a:t>-</a:t>
            </a:r>
            <a:r>
              <a:rPr lang="en-US" dirty="0">
                <a:latin typeface="Courier New"/>
                <a:cs typeface="Courier New"/>
              </a:rPr>
              <a:t>1) </a:t>
            </a:r>
            <a:r>
              <a:rPr lang="en-US" b="1" dirty="0">
                <a:latin typeface="Courier New"/>
                <a:cs typeface="Courier New"/>
              </a:rPr>
              <a:t>+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fibonnaci</a:t>
            </a:r>
            <a:r>
              <a:rPr lang="en-US" dirty="0">
                <a:latin typeface="Courier New"/>
                <a:cs typeface="Courier New"/>
              </a:rPr>
              <a:t>(n</a:t>
            </a:r>
            <a:r>
              <a:rPr lang="en-US" b="1" dirty="0">
                <a:latin typeface="Courier New"/>
                <a:cs typeface="Courier New"/>
              </a:rPr>
              <a:t>-</a:t>
            </a:r>
            <a:r>
              <a:rPr lang="en-US" dirty="0">
                <a:latin typeface="Courier New"/>
                <a:cs typeface="Courier New"/>
              </a:rPr>
              <a:t>2)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99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Fibonnaci</a:t>
            </a:r>
            <a:r>
              <a:rPr lang="en-US" dirty="0" smtClean="0"/>
              <a:t> (spec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230584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import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fib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func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fib.fibonnaci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positive_inputs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b="1" dirty="0" smtClean="0">
                <a:latin typeface="Courier New"/>
                <a:cs typeface="Courier New"/>
              </a:rPr>
              <a:t>assert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event.fn.func.inputs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[0]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b="1" dirty="0">
                <a:latin typeface="Courier New"/>
                <a:cs typeface="Courier New"/>
              </a:rPr>
              <a:t>&gt;</a:t>
            </a:r>
            <a:r>
              <a:rPr lang="en-US" dirty="0">
                <a:latin typeface="Courier New"/>
                <a:cs typeface="Courier New"/>
              </a:rPr>
              <a:t> 0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16014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Preface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d</a:t>
            </a:r>
            <a:r>
              <a:rPr lang="en-US" dirty="0" smtClean="0"/>
              <a:t>egree project at CSC KTH</a:t>
            </a:r>
          </a:p>
          <a:p>
            <a:endParaRPr lang="en-US" dirty="0" smtClean="0"/>
          </a:p>
          <a:p>
            <a:r>
              <a:rPr lang="en-US" dirty="0" smtClean="0"/>
              <a:t>Supervisor KTH: </a:t>
            </a:r>
            <a:r>
              <a:rPr lang="en-US" dirty="0" err="1" smtClean="0"/>
              <a:t>Narges</a:t>
            </a:r>
            <a:r>
              <a:rPr lang="en-US" dirty="0" smtClean="0"/>
              <a:t> </a:t>
            </a:r>
            <a:r>
              <a:rPr lang="en-US" dirty="0" err="1" smtClean="0"/>
              <a:t>Khakpour</a:t>
            </a:r>
            <a:endParaRPr lang="en-US" dirty="0" smtClean="0"/>
          </a:p>
          <a:p>
            <a:r>
              <a:rPr lang="en-US" dirty="0" smtClean="0"/>
              <a:t>Examiner: Johan </a:t>
            </a:r>
            <a:r>
              <a:rPr lang="en-US" dirty="0" err="1" smtClean="0"/>
              <a:t>Håstad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Company: Valtech</a:t>
            </a:r>
          </a:p>
          <a:p>
            <a:r>
              <a:rPr lang="en-US" dirty="0" smtClean="0"/>
              <a:t>Supervisor Valtech: Erland Ranvinge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5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Fibonnaci</a:t>
            </a:r>
            <a:r>
              <a:rPr lang="en-US" dirty="0" smtClean="0"/>
              <a:t> (spec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266588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import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fib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func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fib.fibonnaci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rv.spec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(when=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rv.POST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positive_output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b="1" dirty="0" smtClean="0">
                <a:latin typeface="Courier New"/>
                <a:cs typeface="Courier New"/>
              </a:rPr>
              <a:t>assert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event.fn.func.result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b="1" dirty="0">
                <a:latin typeface="Courier New"/>
                <a:cs typeface="Courier New"/>
              </a:rPr>
              <a:t>&gt;</a:t>
            </a:r>
            <a:r>
              <a:rPr lang="en-US" dirty="0">
                <a:latin typeface="Courier New"/>
                <a:cs typeface="Courier New"/>
              </a:rPr>
              <a:t> 0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29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453809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from</a:t>
            </a:r>
            <a:r>
              <a:rPr lang="en-US" dirty="0">
                <a:latin typeface="Courier New"/>
                <a:cs typeface="Courier New"/>
              </a:rPr>
              <a:t> target </a:t>
            </a:r>
            <a:r>
              <a:rPr lang="en-US" b="1" dirty="0">
                <a:latin typeface="Courier New"/>
                <a:cs typeface="Courier New"/>
              </a:rPr>
              <a:t>import</a:t>
            </a:r>
            <a:r>
              <a:rPr lang="en-US" dirty="0">
                <a:latin typeface="Courier New"/>
                <a:cs typeface="Courier New"/>
              </a:rPr>
              <a:t> lock, unlock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(lock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lock, unlock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unlock)</a:t>
            </a: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must_unlock_after_lock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b="1" dirty="0">
                <a:latin typeface="Courier New"/>
                <a:cs typeface="Courier New"/>
              </a:rPr>
              <a:t>if</a:t>
            </a:r>
            <a:r>
              <a:rPr lang="en-US" dirty="0">
                <a:latin typeface="Courier New"/>
                <a:cs typeface="Courier New"/>
              </a:rPr>
              <a:t> (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event.fn.lock.called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verify_unlock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b="1" dirty="0">
                <a:latin typeface="Courier New"/>
                <a:cs typeface="Courier New"/>
              </a:rPr>
              <a:t>assert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event.fn.unlock.called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event.next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verify_unlock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(lock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lock, unlock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unlock)</a:t>
            </a: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only_unlock_if_locked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dirty="0">
                <a:latin typeface="Courier New"/>
                <a:cs typeface="Courier New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b="1" dirty="0">
                <a:latin typeface="Courier New"/>
                <a:cs typeface="Courier New"/>
              </a:rPr>
              <a:t>if</a:t>
            </a:r>
            <a:r>
              <a:rPr lang="en-US" dirty="0">
                <a:latin typeface="Courier New"/>
                <a:cs typeface="Courier New"/>
              </a:rPr>
              <a:t> (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event.fn.unlock.called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b="1" dirty="0">
                <a:latin typeface="Courier New"/>
                <a:cs typeface="Courier New"/>
              </a:rPr>
              <a:t>assert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event.prev.fn.lock.called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96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513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Transform specification function to automaton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Compute product with system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Compute reachability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Formal </a:t>
            </a:r>
            <a:r>
              <a:rPr lang="en-US" dirty="0" err="1" smtClean="0"/>
              <a:t>pythonrv</a:t>
            </a:r>
            <a:r>
              <a:rPr lang="en-US" dirty="0" smtClean="0"/>
              <a:t>: f-</a:t>
            </a:r>
            <a:r>
              <a:rPr lang="en-US" dirty="0" err="1" smtClean="0"/>
              <a:t>pythonrv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59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f-</a:t>
            </a:r>
            <a:r>
              <a:rPr lang="en-US" dirty="0" err="1" smtClean="0"/>
              <a:t>pythonrv</a:t>
            </a:r>
            <a:r>
              <a:rPr lang="en-US" dirty="0" smtClean="0"/>
              <a:t> spec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568" y="2780928"/>
            <a:ext cx="7488832" cy="230425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s ::= </a:t>
            </a:r>
            <a:r>
              <a:rPr lang="en-US" dirty="0" err="1">
                <a:latin typeface="Courier New"/>
                <a:cs typeface="Courier New"/>
              </a:rPr>
              <a:t>ε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| </a:t>
            </a:r>
            <a:r>
              <a:rPr lang="en-US" b="1" dirty="0">
                <a:latin typeface="Courier New"/>
                <a:cs typeface="Courier New"/>
              </a:rPr>
              <a:t>assert</a:t>
            </a:r>
            <a:r>
              <a:rPr lang="en-US" dirty="0">
                <a:latin typeface="Courier New"/>
                <a:cs typeface="Courier New"/>
              </a:rPr>
              <a:t> E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| </a:t>
            </a:r>
            <a:r>
              <a:rPr lang="en-US" b="1" dirty="0" smtClean="0">
                <a:latin typeface="Courier New"/>
                <a:cs typeface="Courier New"/>
              </a:rPr>
              <a:t>next</a:t>
            </a:r>
            <a:r>
              <a:rPr lang="en-US" dirty="0" smtClean="0">
                <a:latin typeface="Courier New"/>
                <a:cs typeface="Courier New"/>
              </a:rPr>
              <a:t> s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| </a:t>
            </a:r>
            <a:r>
              <a:rPr lang="en-US" b="1" dirty="0">
                <a:latin typeface="Courier New"/>
                <a:cs typeface="Courier New"/>
              </a:rPr>
              <a:t>if</a:t>
            </a:r>
            <a:r>
              <a:rPr lang="en-US" dirty="0">
                <a:latin typeface="Courier New"/>
                <a:cs typeface="Courier New"/>
              </a:rPr>
              <a:t> E </a:t>
            </a:r>
            <a:r>
              <a:rPr lang="en-US" b="1" dirty="0">
                <a:latin typeface="Courier New"/>
                <a:cs typeface="Courier New"/>
              </a:rPr>
              <a:t>then</a:t>
            </a:r>
            <a:r>
              <a:rPr lang="en-US" dirty="0">
                <a:latin typeface="Courier New"/>
                <a:cs typeface="Courier New"/>
              </a:rPr>
              <a:t> 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| </a:t>
            </a:r>
            <a:r>
              <a:rPr lang="en-US" b="1" dirty="0">
                <a:latin typeface="Courier New"/>
                <a:cs typeface="Courier New"/>
              </a:rPr>
              <a:t>if</a:t>
            </a:r>
            <a:r>
              <a:rPr lang="en-US" dirty="0">
                <a:latin typeface="Courier New"/>
                <a:cs typeface="Courier New"/>
              </a:rPr>
              <a:t> E </a:t>
            </a:r>
            <a:r>
              <a:rPr lang="en-US" b="1" dirty="0">
                <a:latin typeface="Courier New"/>
                <a:cs typeface="Courier New"/>
              </a:rPr>
              <a:t>then</a:t>
            </a:r>
            <a:r>
              <a:rPr lang="en-US" dirty="0">
                <a:latin typeface="Courier New"/>
                <a:cs typeface="Courier New"/>
              </a:rPr>
              <a:t> s </a:t>
            </a:r>
            <a:r>
              <a:rPr lang="en-US" b="1" dirty="0">
                <a:latin typeface="Courier New"/>
                <a:cs typeface="Courier New"/>
              </a:rPr>
              <a:t>else</a:t>
            </a:r>
            <a:r>
              <a:rPr lang="en-US" dirty="0">
                <a:latin typeface="Courier New"/>
                <a:cs typeface="Courier New"/>
              </a:rPr>
              <a:t> s′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| s </a:t>
            </a:r>
            <a:r>
              <a:rPr lang="en-US" b="1" dirty="0">
                <a:latin typeface="Courier New"/>
                <a:cs typeface="Courier New"/>
              </a:rPr>
              <a:t>;</a:t>
            </a:r>
            <a:r>
              <a:rPr lang="en-US" dirty="0">
                <a:latin typeface="Courier New"/>
                <a:cs typeface="Courier New"/>
              </a:rPr>
              <a:t> s′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8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Fibonnaci</a:t>
            </a:r>
            <a:r>
              <a:rPr lang="en-US" dirty="0" smtClean="0"/>
              <a:t> (formal spec)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488000" cy="410604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pythonrv.formalrv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formal_spec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make_assert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make_next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/>
                <a:cs typeface="Courier New"/>
              </a:rPr>
              <a:t>import</a:t>
            </a:r>
            <a:r>
              <a:rPr lang="en-US" dirty="0" smtClean="0">
                <a:latin typeface="Courier New"/>
                <a:cs typeface="Courier New"/>
              </a:rPr>
              <a:t> fib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func</a:t>
            </a:r>
            <a:r>
              <a:rPr lang="en-US" b="1" dirty="0" smtClean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fib.fibonnaci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formal_spec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 err="1">
                <a:latin typeface="Courier New"/>
                <a:cs typeface="Courier New"/>
              </a:rPr>
              <a:t>def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positive_inputs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  <a:r>
              <a:rPr lang="en-US" b="1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 </a:t>
            </a:r>
            <a:r>
              <a:rPr lang="en-US" b="1" dirty="0" smtClean="0">
                <a:latin typeface="Courier New"/>
                <a:cs typeface="Courier New"/>
              </a:rPr>
              <a:t> return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make_assert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b="1" dirty="0" smtClean="0">
                <a:latin typeface="Courier New"/>
                <a:cs typeface="Courier New"/>
              </a:rPr>
              <a:t>lambda</a:t>
            </a:r>
            <a:r>
              <a:rPr lang="en-US" dirty="0" smtClean="0">
                <a:latin typeface="Courier New"/>
                <a:cs typeface="Courier New"/>
              </a:rPr>
              <a:t> event</a:t>
            </a:r>
            <a:r>
              <a:rPr lang="en-US" b="1" dirty="0" smtClean="0">
                <a:latin typeface="Courier New"/>
                <a:cs typeface="Courier New"/>
              </a:rPr>
              <a:t>:</a:t>
            </a:r>
            <a:r>
              <a:rPr lang="en-US" dirty="0" smtClean="0">
                <a:latin typeface="Courier New"/>
                <a:cs typeface="Courier New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37DA7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37DA7"/>
                </a:solidFill>
                <a:latin typeface="Courier New"/>
                <a:cs typeface="Courier New"/>
              </a:rPr>
              <a:t>    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event.fn.func.inputs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[0]</a:t>
            </a:r>
            <a:r>
              <a:rPr lang="en-US" dirty="0" smtClean="0">
                <a:solidFill>
                  <a:srgbClr val="037DA7"/>
                </a:solidFill>
                <a:latin typeface="Courier New"/>
                <a:cs typeface="Courier New"/>
              </a:rPr>
              <a:t> </a:t>
            </a:r>
            <a:r>
              <a:rPr lang="en-US" b="1" dirty="0" smtClean="0">
                <a:latin typeface="Courier New"/>
                <a:cs typeface="Courier New"/>
              </a:rPr>
              <a:t>&gt;</a:t>
            </a:r>
            <a:r>
              <a:rPr lang="en-US" dirty="0" smtClean="0">
                <a:latin typeface="Courier New"/>
                <a:cs typeface="Courier New"/>
              </a:rPr>
              <a:t> 0)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b="1" dirty="0" smtClean="0">
                <a:latin typeface="Courier New"/>
                <a:cs typeface="Courier New"/>
              </a:rPr>
              <a:t>+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make_next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b="1" dirty="0" smtClean="0">
                <a:latin typeface="Courier New"/>
                <a:cs typeface="Courier New"/>
              </a:rPr>
              <a:t>lambda: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positive_inputs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366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 spec (automaton)</a:t>
            </a:r>
            <a:endParaRPr lang="en-US" dirty="0"/>
          </a:p>
        </p:txBody>
      </p:sp>
      <p:pic>
        <p:nvPicPr>
          <p:cNvPr id="8" name="Content Placeholder 7" descr="formal-automaton-fi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132" b="-16132"/>
          <a:stretch>
            <a:fillRect/>
          </a:stretch>
        </p:blipFill>
        <p:spPr>
          <a:xfrm>
            <a:off x="698500" y="1555750"/>
            <a:ext cx="7488238" cy="417671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719613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model</a:t>
            </a:r>
            <a:endParaRPr lang="en-US" dirty="0"/>
          </a:p>
        </p:txBody>
      </p:sp>
      <p:pic>
        <p:nvPicPr>
          <p:cNvPr id="9" name="Content Placeholder 8" descr="formal-system-model-fib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375" b="-23375"/>
          <a:stretch>
            <a:fillRect/>
          </a:stretch>
        </p:blipFill>
        <p:spPr>
          <a:xfrm>
            <a:off x="698500" y="1555750"/>
            <a:ext cx="7488238" cy="252095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45831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the product</a:t>
            </a:r>
          </a:p>
          <a:p>
            <a:r>
              <a:rPr lang="en-US" dirty="0" smtClean="0"/>
              <a:t>Compute reachability</a:t>
            </a:r>
          </a:p>
          <a:p>
            <a:r>
              <a:rPr lang="en-US" dirty="0" smtClean="0"/>
              <a:t>Fail state 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violation</a:t>
            </a:r>
          </a:p>
          <a:p>
            <a:r>
              <a:rPr lang="en-US" dirty="0" smtClean="0"/>
              <a:t>Only success states 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satisfaction</a:t>
            </a:r>
          </a:p>
          <a:p>
            <a:r>
              <a:rPr lang="en-US" dirty="0" smtClean="0"/>
              <a:t>Neither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continue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14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Verification</a:t>
            </a:r>
            <a:endParaRPr lang="en-US" dirty="0"/>
          </a:p>
        </p:txBody>
      </p:sp>
      <p:pic>
        <p:nvPicPr>
          <p:cNvPr id="4" name="Content Placeholder 3" descr="formal-product-fib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39" b="-5039"/>
          <a:stretch>
            <a:fillRect/>
          </a:stretch>
        </p:blipFill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544859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564904"/>
            <a:ext cx="9144000" cy="1584176"/>
          </a:xfrm>
        </p:spPr>
        <p:txBody>
          <a:bodyPr/>
          <a:lstStyle/>
          <a:p>
            <a:pPr algn="l"/>
            <a:r>
              <a:rPr lang="en-US" dirty="0" smtClean="0"/>
              <a:t>Test-inspired</a:t>
            </a:r>
            <a:br>
              <a:rPr lang="en-US" dirty="0" smtClean="0"/>
            </a:br>
            <a:r>
              <a:rPr lang="en-US" dirty="0" smtClean="0"/>
              <a:t>runtime verification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5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Field testing: Try on a real-life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08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Evaluation,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Valtech intranet</a:t>
            </a:r>
          </a:p>
          <a:p>
            <a:r>
              <a:rPr lang="sv-FI" dirty="0" err="1" smtClean="0"/>
              <a:t>Python</a:t>
            </a:r>
            <a:r>
              <a:rPr lang="sv-FI" dirty="0" smtClean="0"/>
              <a:t> and Django </a:t>
            </a:r>
            <a:r>
              <a:rPr lang="sv-FI" dirty="0" err="1" smtClean="0"/>
              <a:t>based</a:t>
            </a:r>
            <a:endParaRPr lang="sv-FI" dirty="0" smtClean="0"/>
          </a:p>
          <a:p>
            <a:r>
              <a:rPr lang="sv-FI" dirty="0" err="1" smtClean="0"/>
              <a:t>Runs</a:t>
            </a:r>
            <a:r>
              <a:rPr lang="sv-FI" dirty="0" smtClean="0"/>
              <a:t> on </a:t>
            </a:r>
            <a:r>
              <a:rPr lang="sv-FI" dirty="0" err="1" smtClean="0"/>
              <a:t>Heroku</a:t>
            </a:r>
            <a:r>
              <a:rPr lang="sv-FI" dirty="0" smtClean="0"/>
              <a:t> Cloud</a:t>
            </a:r>
          </a:p>
          <a:p>
            <a:r>
              <a:rPr lang="sv-FI" dirty="0" smtClean="0"/>
              <a:t>200 active users every day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920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Informal specification</a:t>
            </a:r>
          </a:p>
          <a:p>
            <a:r>
              <a:rPr lang="en-US" dirty="0" smtClean="0"/>
              <a:t>Formal specification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“Users must authenticate to view certain pages.”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437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Informal 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689924" cy="489813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sz="1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 smtClean="0">
                <a:latin typeface="Courier New"/>
                <a:cs typeface="Courier New"/>
              </a:rPr>
              <a:t>from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django.core.handlers.base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import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BaseHandler</a:t>
            </a:r>
            <a:endParaRPr lang="en-US" sz="12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rv.configure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enable_copy_args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=False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endParaRPr lang="en-US" sz="12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bh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BaseHandler.get_response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rv.spec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(when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rv.POST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200" b="1" dirty="0" err="1" smtClean="0">
                <a:latin typeface="Courier New"/>
                <a:cs typeface="Courier New"/>
              </a:rPr>
              <a:t>def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ensure_auth</a:t>
            </a:r>
            <a:r>
              <a:rPr lang="en-US" sz="1200" dirty="0" smtClean="0">
                <a:latin typeface="Courier New"/>
                <a:cs typeface="Courier New"/>
              </a:rPr>
              <a:t>(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sz="1200" dirty="0" smtClean="0">
                <a:latin typeface="Courier New"/>
                <a:cs typeface="Courier New"/>
              </a:rPr>
              <a:t>)</a:t>
            </a:r>
            <a:r>
              <a:rPr lang="en-US" sz="1200" b="1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request </a:t>
            </a:r>
            <a:r>
              <a:rPr lang="en-US" sz="1200" b="1" dirty="0" smtClean="0">
                <a:latin typeface="Courier New"/>
                <a:cs typeface="Courier New"/>
              </a:rPr>
              <a:t>=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event.called_function.inputs</a:t>
            </a:r>
            <a:r>
              <a:rPr lang="en-US" sz="1200" dirty="0" smtClean="0">
                <a:solidFill>
                  <a:srgbClr val="0000FF"/>
                </a:solidFill>
                <a:latin typeface="Courier New"/>
                <a:cs typeface="Courier New"/>
              </a:rPr>
              <a:t>[1]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response </a:t>
            </a:r>
            <a:r>
              <a:rPr lang="en-US" sz="1200" b="1" dirty="0" smtClean="0">
                <a:latin typeface="Courier New"/>
                <a:cs typeface="Courier New"/>
              </a:rPr>
              <a:t>=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event.called_function.result</a:t>
            </a:r>
            <a:endParaRPr lang="en-US" sz="1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b="1" dirty="0" smtClean="0">
                <a:latin typeface="Courier New"/>
                <a:cs typeface="Courier New"/>
              </a:rPr>
              <a:t>if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requires_auth</a:t>
            </a:r>
            <a:r>
              <a:rPr lang="en-US" sz="1200" dirty="0" smtClean="0">
                <a:latin typeface="Courier New"/>
                <a:cs typeface="Courier New"/>
              </a:rPr>
              <a:t>(request, response)</a:t>
            </a:r>
            <a:r>
              <a:rPr lang="en-US" sz="1200" b="1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  </a:t>
            </a:r>
            <a:r>
              <a:rPr lang="en-US" sz="1200" b="1" dirty="0" smtClean="0">
                <a:latin typeface="Courier New"/>
                <a:cs typeface="Courier New"/>
              </a:rPr>
              <a:t>assert</a:t>
            </a:r>
            <a:r>
              <a:rPr lang="en-US" sz="1200" dirty="0" smtClean="0">
                <a:latin typeface="Courier New"/>
                <a:cs typeface="Courier New"/>
              </a:rPr>
              <a:t> (</a:t>
            </a:r>
            <a:r>
              <a:rPr lang="en-US" sz="1200" dirty="0" err="1" smtClean="0">
                <a:latin typeface="Courier New"/>
                <a:cs typeface="Courier New"/>
              </a:rPr>
              <a:t>request.user.is_authenticated</a:t>
            </a:r>
            <a:r>
              <a:rPr lang="en-US" sz="1200" dirty="0" smtClean="0">
                <a:latin typeface="Courier New"/>
                <a:cs typeface="Courier New"/>
              </a:rPr>
              <a:t>(),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    "The current user is not authenticated")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  </a:t>
            </a:r>
            <a:r>
              <a:rPr lang="en-US" sz="1200" b="1" dirty="0" smtClean="0">
                <a:latin typeface="Courier New"/>
                <a:cs typeface="Courier New"/>
              </a:rPr>
              <a:t>assert </a:t>
            </a:r>
            <a:r>
              <a:rPr lang="en-US" sz="1200" dirty="0" smtClean="0">
                <a:latin typeface="Courier New"/>
                <a:cs typeface="Courier New"/>
              </a:rPr>
              <a:t>(</a:t>
            </a:r>
            <a:r>
              <a:rPr lang="en-US" sz="1200" dirty="0" err="1" smtClean="0">
                <a:latin typeface="Courier New"/>
                <a:cs typeface="Courier New"/>
              </a:rPr>
              <a:t>request.user.is_active</a:t>
            </a:r>
            <a:r>
              <a:rPr lang="en-US" sz="1200" dirty="0" smtClean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1200" dirty="0" smtClean="0">
                <a:latin typeface="Courier New"/>
                <a:cs typeface="Courier New"/>
              </a:rPr>
              <a:t>      "The current user is not active”)</a:t>
            </a:r>
          </a:p>
          <a:p>
            <a:pPr marL="0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 err="1">
                <a:latin typeface="Courier New"/>
                <a:cs typeface="Courier New"/>
              </a:rPr>
              <a:t>def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requires_auth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req</a:t>
            </a:r>
            <a:r>
              <a:rPr lang="en-US" sz="1200" dirty="0">
                <a:latin typeface="Courier New"/>
                <a:cs typeface="Courier New"/>
              </a:rPr>
              <a:t>, res)</a:t>
            </a:r>
            <a:r>
              <a:rPr lang="en-US" sz="1200" dirty="0" smtClean="0">
                <a:latin typeface="Courier New"/>
                <a:cs typeface="Courier New"/>
              </a:rPr>
              <a:t>:</a:t>
            </a:r>
            <a:endParaRPr lang="en-US" sz="1200" b="1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 if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res.status_code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!= </a:t>
            </a:r>
            <a:r>
              <a:rPr lang="en-US" sz="1200" dirty="0" smtClean="0">
                <a:latin typeface="Courier New"/>
                <a:cs typeface="Courier New"/>
              </a:rPr>
              <a:t>200</a:t>
            </a:r>
            <a:r>
              <a:rPr lang="en-US" sz="12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b="1" dirty="0">
                <a:latin typeface="Courier New"/>
                <a:cs typeface="Courier New"/>
              </a:rPr>
              <a:t>return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False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if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req.path.startswith</a:t>
            </a:r>
            <a:r>
              <a:rPr lang="en-US" sz="1200" dirty="0">
                <a:latin typeface="Courier New"/>
                <a:cs typeface="Courier New"/>
              </a:rPr>
              <a:t>("/login") </a:t>
            </a:r>
            <a:r>
              <a:rPr lang="en-US" sz="1200" b="1" dirty="0">
                <a:latin typeface="Courier New"/>
                <a:cs typeface="Courier New"/>
              </a:rPr>
              <a:t>or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</a:t>
            </a:r>
            <a:r>
              <a:rPr lang="en-US" sz="1200" dirty="0" err="1">
                <a:latin typeface="Courier New"/>
                <a:cs typeface="Courier New"/>
              </a:rPr>
              <a:t>req.path.startswith</a:t>
            </a:r>
            <a:r>
              <a:rPr lang="en-US" sz="1200" dirty="0">
                <a:latin typeface="Courier New"/>
                <a:cs typeface="Courier New"/>
              </a:rPr>
              <a:t>("/</a:t>
            </a:r>
            <a:r>
              <a:rPr lang="en-US" sz="1200" dirty="0" err="1">
                <a:latin typeface="Courier New"/>
                <a:cs typeface="Courier New"/>
              </a:rPr>
              <a:t>appmedia</a:t>
            </a:r>
            <a:r>
              <a:rPr lang="en-US" sz="1200" dirty="0">
                <a:latin typeface="Courier New"/>
                <a:cs typeface="Courier New"/>
              </a:rPr>
              <a:t>")):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b="1" dirty="0" smtClean="0">
                <a:latin typeface="Courier New"/>
                <a:cs typeface="Courier New"/>
              </a:rPr>
              <a:t>return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False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b="1" dirty="0">
                <a:latin typeface="Courier New"/>
                <a:cs typeface="Courier New"/>
              </a:rPr>
              <a:t>return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True</a:t>
            </a:r>
            <a:endParaRPr lang="en-US" sz="1200" b="1" dirty="0">
              <a:latin typeface="Courier New"/>
              <a:cs typeface="Courier New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44008" y="1556792"/>
            <a:ext cx="4032448" cy="46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0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87861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 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555200"/>
            <a:ext cx="7689924" cy="47541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pythonrv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rv</a:t>
            </a:r>
            <a:endParaRPr lang="en-US" sz="1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from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pythonrv.formalrv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import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formal_spec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,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make_if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,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make_assert</a:t>
            </a:r>
            <a:endParaRPr lang="en-US" sz="1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from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django.core.handlers.base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import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BaseHandler</a:t>
            </a: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rv.configure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enable_copy_args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False)</a:t>
            </a:r>
          </a:p>
          <a:p>
            <a:pPr marL="0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rv.monitor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bh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BaseHandler.get_response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rv.spec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(when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=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rv.POST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@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formal_spec</a:t>
            </a:r>
            <a:endParaRPr lang="en-US" sz="1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 err="1">
                <a:latin typeface="Courier New"/>
                <a:cs typeface="Courier New"/>
              </a:rPr>
              <a:t>def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ensure_auth</a:t>
            </a:r>
            <a:r>
              <a:rPr lang="en-US" sz="1200" dirty="0" smtClean="0">
                <a:latin typeface="Courier New"/>
                <a:cs typeface="Courier New"/>
              </a:rPr>
              <a:t>()</a:t>
            </a:r>
            <a:r>
              <a:rPr lang="en-US" sz="1200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dirty="0" err="1">
                <a:latin typeface="Courier New"/>
                <a:cs typeface="Courier New"/>
              </a:rPr>
              <a:t>auth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=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make_assert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b="1" dirty="0">
                <a:latin typeface="Courier New"/>
                <a:cs typeface="Courier New"/>
              </a:rPr>
              <a:t>lambda e: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e.called_function.inputs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[1]</a:t>
            </a:r>
            <a:r>
              <a:rPr lang="en-US" sz="1200" dirty="0"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user.is_authenticated</a:t>
            </a:r>
            <a:r>
              <a:rPr lang="en-US" sz="1200" dirty="0">
                <a:latin typeface="Courier New"/>
                <a:cs typeface="Courier New"/>
              </a:rPr>
              <a:t>())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active </a:t>
            </a:r>
            <a:r>
              <a:rPr lang="en-US" sz="1200" b="1" dirty="0">
                <a:latin typeface="Courier New"/>
                <a:cs typeface="Courier New"/>
              </a:rPr>
              <a:t>=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make_assert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b="1" dirty="0">
                <a:latin typeface="Courier New"/>
                <a:cs typeface="Courier New"/>
              </a:rPr>
              <a:t>lambda e: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e.called_function.inputs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[1]</a:t>
            </a:r>
            <a:r>
              <a:rPr lang="en-US" sz="1200" dirty="0"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user.is_active</a:t>
            </a:r>
            <a:r>
              <a:rPr lang="en-US" sz="1200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smtClean="0">
                <a:latin typeface="Courier New"/>
                <a:cs typeface="Courier New"/>
              </a:rPr>
              <a:t> loop = </a:t>
            </a:r>
            <a:r>
              <a:rPr lang="en-US" sz="1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make_next</a:t>
            </a:r>
            <a:r>
              <a:rPr lang="en-US" sz="1200" dirty="0" smtClean="0">
                <a:latin typeface="Courier New"/>
                <a:cs typeface="Courier New"/>
              </a:rPr>
              <a:t>(</a:t>
            </a:r>
            <a:r>
              <a:rPr lang="en-US" sz="1200" b="1" dirty="0" smtClean="0">
                <a:latin typeface="Courier New"/>
                <a:cs typeface="Courier New"/>
              </a:rPr>
              <a:t>lambda: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 err="1" smtClean="0">
                <a:latin typeface="Courier New"/>
                <a:cs typeface="Courier New"/>
              </a:rPr>
              <a:t>ensure_auth</a:t>
            </a:r>
            <a:r>
              <a:rPr lang="en-US" sz="1200" dirty="0" smtClean="0">
                <a:latin typeface="Courier New"/>
                <a:cs typeface="Courier New"/>
              </a:rPr>
              <a:t>)</a:t>
            </a: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b="1" dirty="0">
                <a:latin typeface="Courier New"/>
                <a:cs typeface="Courier New"/>
              </a:rPr>
              <a:t>return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make_if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requires_auth</a:t>
            </a:r>
            <a:r>
              <a:rPr lang="en-US" sz="1200" dirty="0">
                <a:latin typeface="Courier New"/>
                <a:cs typeface="Courier New"/>
              </a:rPr>
              <a:t>, </a:t>
            </a:r>
            <a:r>
              <a:rPr lang="en-US" sz="1200" dirty="0" err="1">
                <a:latin typeface="Courier New"/>
                <a:cs typeface="Courier New"/>
              </a:rPr>
              <a:t>auth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+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active</a:t>
            </a:r>
            <a:r>
              <a:rPr lang="en-US" sz="1200" dirty="0" smtClean="0">
                <a:latin typeface="Courier New"/>
                <a:cs typeface="Courier New"/>
              </a:rPr>
              <a:t>) </a:t>
            </a:r>
            <a:r>
              <a:rPr lang="en-US" sz="1200" b="1" dirty="0" smtClean="0">
                <a:solidFill>
                  <a:srgbClr val="0000FF"/>
                </a:solidFill>
                <a:latin typeface="Courier New"/>
                <a:cs typeface="Courier New"/>
              </a:rPr>
              <a:t>+</a:t>
            </a:r>
            <a:r>
              <a:rPr lang="en-US" sz="1200" dirty="0" smtClean="0">
                <a:latin typeface="Courier New"/>
                <a:cs typeface="Courier New"/>
              </a:rPr>
              <a:t> loop</a:t>
            </a: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 err="1">
                <a:latin typeface="Courier New"/>
                <a:cs typeface="Courier New"/>
              </a:rPr>
              <a:t>def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requires_auth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event</a:t>
            </a:r>
            <a:r>
              <a:rPr lang="en-US" sz="1200" dirty="0">
                <a:latin typeface="Courier New"/>
                <a:cs typeface="Courier New"/>
              </a:rPr>
              <a:t>)</a:t>
            </a:r>
            <a:r>
              <a:rPr lang="en-US" sz="1200" b="1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b="1" dirty="0">
                <a:latin typeface="Courier New"/>
                <a:cs typeface="Courier New"/>
              </a:rPr>
              <a:t>return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event.called_funcion.result</a:t>
            </a:r>
            <a:r>
              <a:rPr lang="en-US" sz="1200" dirty="0" err="1">
                <a:latin typeface="Courier New"/>
                <a:cs typeface="Courier New"/>
              </a:rPr>
              <a:t>.status_code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==</a:t>
            </a:r>
            <a:r>
              <a:rPr lang="en-US" sz="1200" dirty="0">
                <a:latin typeface="Courier New"/>
                <a:cs typeface="Courier New"/>
              </a:rPr>
              <a:t> 200 </a:t>
            </a:r>
            <a:r>
              <a:rPr lang="en-US" sz="1200" b="1" dirty="0">
                <a:latin typeface="Courier New"/>
                <a:cs typeface="Courier New"/>
              </a:rPr>
              <a:t>and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\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</a:t>
            </a:r>
            <a:r>
              <a:rPr lang="en-US" sz="1200" b="1" dirty="0">
                <a:latin typeface="Courier New"/>
                <a:cs typeface="Courier New"/>
              </a:rPr>
              <a:t>not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event.called_function.inputs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[1]</a:t>
            </a:r>
            <a:r>
              <a:rPr lang="en-US" sz="1200" dirty="0"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path.startswith</a:t>
            </a:r>
            <a:r>
              <a:rPr lang="en-US" sz="1200" dirty="0">
                <a:latin typeface="Courier New"/>
                <a:cs typeface="Courier New"/>
              </a:rPr>
              <a:t>("/login") </a:t>
            </a:r>
            <a:r>
              <a:rPr lang="en-US" sz="1200" b="1" dirty="0">
                <a:latin typeface="Courier New"/>
                <a:cs typeface="Courier New"/>
              </a:rPr>
              <a:t>and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b="1" dirty="0">
                <a:latin typeface="Courier New"/>
                <a:cs typeface="Courier New"/>
              </a:rPr>
              <a:t>\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</a:t>
            </a:r>
            <a:r>
              <a:rPr lang="en-US" sz="1200" b="1" dirty="0">
                <a:latin typeface="Courier New"/>
                <a:cs typeface="Courier New"/>
              </a:rPr>
              <a:t>not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urier New"/>
                <a:cs typeface="Courier New"/>
              </a:rPr>
              <a:t>event.called_function.inputs</a:t>
            </a:r>
            <a:r>
              <a:rPr lang="en-US" sz="1200" dirty="0">
                <a:solidFill>
                  <a:srgbClr val="0000FF"/>
                </a:solidFill>
                <a:latin typeface="Courier New"/>
                <a:cs typeface="Courier New"/>
              </a:rPr>
              <a:t>[1]</a:t>
            </a:r>
            <a:r>
              <a:rPr lang="en-US" sz="1200" dirty="0"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path.startswith</a:t>
            </a:r>
            <a:r>
              <a:rPr lang="en-US" sz="1200" dirty="0">
                <a:latin typeface="Courier New"/>
                <a:cs typeface="Courier New"/>
              </a:rPr>
              <a:t>("/</a:t>
            </a:r>
            <a:r>
              <a:rPr lang="en-US" sz="1200" dirty="0" err="1">
                <a:latin typeface="Courier New"/>
                <a:cs typeface="Courier New"/>
              </a:rPr>
              <a:t>appmedia</a:t>
            </a:r>
            <a:r>
              <a:rPr lang="en-US" sz="1200" dirty="0">
                <a:latin typeface="Courier New"/>
                <a:cs typeface="Courier New"/>
              </a:rPr>
              <a:t>")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44008" y="1556792"/>
            <a:ext cx="4032448" cy="46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0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77912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791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Syntax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3568" y="1412776"/>
            <a:ext cx="7488832" cy="136815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Merriweather" panose="02060503050406030704" pitchFamily="18" charset="0"/>
              </a:rPr>
              <a:t>How </a:t>
            </a:r>
            <a:r>
              <a:rPr lang="en-US" dirty="0">
                <a:latin typeface="Merriweather" panose="02060503050406030704" pitchFamily="18" charset="0"/>
              </a:rPr>
              <a:t>can runtime verification specifications be written in a manner that uses the syntax of the target program’s programming language, and resembles the structure of unit tests</a:t>
            </a:r>
            <a:r>
              <a:rPr lang="en-US" dirty="0" smtClean="0">
                <a:latin typeface="Merriweather" panose="02060503050406030704" pitchFamily="18" charset="0"/>
              </a:rPr>
              <a:t>?</a:t>
            </a:r>
            <a:endParaRPr lang="en-US" dirty="0"/>
          </a:p>
          <a:p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3568" y="3645024"/>
            <a:ext cx="7488832" cy="2232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Char char=""/>
              <a:defRPr sz="20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None/>
              <a:defRPr sz="18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Merriweather" panose="02060503050406030704" pitchFamily="18" charset="0"/>
              </a:rPr>
              <a:t>Python is powerful</a:t>
            </a:r>
          </a:p>
        </p:txBody>
      </p:sp>
    </p:spTree>
    <p:extLst>
      <p:ext uri="{BB962C8B-B14F-4D97-AF65-F5344CB8AC3E}">
        <p14:creationId xmlns:p14="http://schemas.microsoft.com/office/powerpoint/2010/main" val="490654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Unit Testing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3568" y="1412776"/>
            <a:ext cx="7488832" cy="1224136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Merriweather" panose="02060503050406030704" pitchFamily="18" charset="0"/>
              </a:rPr>
              <a:t>How </a:t>
            </a:r>
            <a:r>
              <a:rPr lang="en-US" dirty="0">
                <a:latin typeface="Merriweather" panose="02060503050406030704" pitchFamily="18" charset="0"/>
              </a:rPr>
              <a:t>can we bridge the spectrum of different approaches for verification, </a:t>
            </a:r>
            <a:r>
              <a:rPr lang="en-US" dirty="0" smtClean="0">
                <a:latin typeface="Merriweather" panose="02060503050406030704" pitchFamily="18" charset="0"/>
              </a:rPr>
              <a:t>creating </a:t>
            </a:r>
            <a:r>
              <a:rPr lang="en-US" dirty="0">
                <a:latin typeface="Merriweather" panose="02060503050406030704" pitchFamily="18" charset="0"/>
              </a:rPr>
              <a:t>something in between the formal and informal techniques?</a:t>
            </a:r>
          </a:p>
          <a:p>
            <a:endParaRPr lang="en-US" dirty="0"/>
          </a:p>
          <a:p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3568" y="3645024"/>
            <a:ext cx="7488832" cy="2232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Char char=""/>
              <a:defRPr sz="20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None/>
              <a:defRPr sz="18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Merriweather" panose="02060503050406030704" pitchFamily="18" charset="0"/>
              </a:rPr>
              <a:t>Domain language, more familiar</a:t>
            </a:r>
          </a:p>
          <a:p>
            <a:endParaRPr lang="en-US" dirty="0" smtClean="0">
              <a:latin typeface="Merriweather" panose="020605030504060307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454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smtClean="0"/>
              <a:t>Formalization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3568" y="1412776"/>
            <a:ext cx="7488832" cy="864096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Merriweather" panose="02060503050406030704" pitchFamily="18" charset="0"/>
              </a:rPr>
              <a:t>Can </a:t>
            </a:r>
            <a:r>
              <a:rPr lang="en-US" dirty="0">
                <a:latin typeface="Merriweather" panose="02060503050406030704" pitchFamily="18" charset="0"/>
              </a:rPr>
              <a:t>we still give a formal semantics to the specification language, or a part of it</a:t>
            </a:r>
            <a:r>
              <a:rPr lang="en-US" dirty="0" smtClean="0">
                <a:latin typeface="Merriweather" panose="02060503050406030704" pitchFamily="18" charset="0"/>
              </a:rPr>
              <a:t>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3568" y="3645024"/>
            <a:ext cx="7488832" cy="2232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Char char=""/>
              <a:defRPr sz="20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3" pitchFamily="18" charset="2"/>
              <a:buNone/>
              <a:defRPr sz="18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b="0" i="0" kern="1200">
                <a:solidFill>
                  <a:schemeClr val="tx1"/>
                </a:solidFill>
                <a:latin typeface="Merriweather Bold"/>
                <a:ea typeface="+mn-ea"/>
                <a:cs typeface="Merriweather Bold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Merriweather" panose="02060503050406030704" pitchFamily="18" charset="0"/>
              </a:rPr>
              <a:t>Possible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Hard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Makes math easier, code more ugly</a:t>
            </a:r>
          </a:p>
        </p:txBody>
      </p:sp>
    </p:spTree>
    <p:extLst>
      <p:ext uri="{BB962C8B-B14F-4D97-AF65-F5344CB8AC3E}">
        <p14:creationId xmlns:p14="http://schemas.microsoft.com/office/powerpoint/2010/main" val="1902454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568" y="3645024"/>
            <a:ext cx="7488832" cy="3024336"/>
          </a:xfrm>
        </p:spPr>
        <p:txBody>
          <a:bodyPr/>
          <a:lstStyle/>
          <a:p>
            <a:r>
              <a:rPr lang="sv-FI" dirty="0" smtClean="0"/>
              <a:t>Simpler formal specifications</a:t>
            </a:r>
          </a:p>
          <a:p>
            <a:r>
              <a:rPr lang="sv-FI" dirty="0" smtClean="0"/>
              <a:t>Formalize more of Python?</a:t>
            </a:r>
            <a:endParaRPr lang="en-US" dirty="0" smtClean="0"/>
          </a:p>
          <a:p>
            <a:r>
              <a:rPr lang="en-US" dirty="0" smtClean="0"/>
              <a:t>Performance evaluation</a:t>
            </a:r>
          </a:p>
          <a:p>
            <a:r>
              <a:rPr lang="en-US" dirty="0" smtClean="0"/>
              <a:t>Offline verification</a:t>
            </a:r>
          </a:p>
          <a:p>
            <a:r>
              <a:rPr lang="sv-FI" dirty="0" smtClean="0"/>
              <a:t>More field testing</a:t>
            </a:r>
          </a:p>
          <a:p>
            <a:r>
              <a:rPr lang="sv-FI" dirty="0" smtClean="0"/>
              <a:t>Use more ideas from unit testing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6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83568" y="1772816"/>
            <a:ext cx="8280400" cy="41764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Intro</a:t>
            </a:r>
          </a:p>
          <a:p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Problem </a:t>
            </a:r>
          </a:p>
          <a:p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Background</a:t>
            </a:r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pPr lvl="1"/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Short </a:t>
            </a:r>
            <a:r>
              <a:rPr lang="sv-FI" dirty="0" err="1">
                <a:solidFill>
                  <a:schemeClr val="bg1"/>
                </a:solidFill>
                <a:latin typeface="Merriweather" panose="02060503050406030704" pitchFamily="18" charset="0"/>
              </a:rPr>
              <a:t>i</a:t>
            </a:r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ntroduction</a:t>
            </a:r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 </a:t>
            </a:r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to</a:t>
            </a:r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 </a:t>
            </a:r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Runtime</a:t>
            </a:r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 </a:t>
            </a:r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Verification</a:t>
            </a:r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pPr lvl="1"/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Short </a:t>
            </a:r>
            <a:r>
              <a:rPr lang="sv-FI" dirty="0">
                <a:solidFill>
                  <a:schemeClr val="bg1"/>
                </a:solidFill>
                <a:latin typeface="Merriweather" panose="02060503050406030704" pitchFamily="18" charset="0"/>
              </a:rPr>
              <a:t>i</a:t>
            </a:r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ntroduction to Unit Testing</a:t>
            </a:r>
          </a:p>
          <a:p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Approach</a:t>
            </a:r>
          </a:p>
          <a:p>
            <a:pPr lvl="1"/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Instrumentation</a:t>
            </a:r>
          </a:p>
          <a:p>
            <a:pPr lvl="1"/>
            <a:r>
              <a:rPr lang="sv-FI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Syntax</a:t>
            </a:r>
          </a:p>
          <a:p>
            <a:pPr lvl="1"/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Formalization</a:t>
            </a:r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Evaluation</a:t>
            </a:r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r>
              <a:rPr lang="sv-FI" dirty="0" err="1" smtClean="0">
                <a:solidFill>
                  <a:schemeClr val="bg1"/>
                </a:solidFill>
                <a:latin typeface="Merriweather" panose="02060503050406030704" pitchFamily="18" charset="0"/>
              </a:rPr>
              <a:t>Conclusions</a:t>
            </a:r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endParaRPr lang="sv-FI" dirty="0" smtClean="0">
              <a:solidFill>
                <a:schemeClr val="bg1"/>
              </a:solidFill>
              <a:latin typeface="Merriweather" panose="02060503050406030704" pitchFamily="18" charset="0"/>
            </a:endParaRPr>
          </a:p>
          <a:p>
            <a:endParaRPr lang="sv-FI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378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64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5967861"/>
            <a:ext cx="2016224" cy="413465"/>
          </a:xfrm>
          <a:prstGeom prst="rect">
            <a:avLst/>
          </a:prstGeom>
        </p:spPr>
      </p:pic>
      <p:sp>
        <p:nvSpPr>
          <p:cNvPr id="5" name="Content Placeholder 1"/>
          <p:cNvSpPr txBox="1">
            <a:spLocks/>
          </p:cNvSpPr>
          <p:nvPr/>
        </p:nvSpPr>
        <p:spPr>
          <a:xfrm>
            <a:off x="698500" y="5200516"/>
            <a:ext cx="7488000" cy="50405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8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Merriweather"/>
                <a:ea typeface="+mn-ea"/>
                <a:cs typeface="Merriweather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400" dirty="0" smtClean="0"/>
              <a:t>Slide templates </a:t>
            </a:r>
            <a:r>
              <a:rPr lang="en-US" sz="1400" dirty="0" smtClean="0"/>
              <a:t>courtesy of </a:t>
            </a:r>
            <a:r>
              <a:rPr lang="en-US" sz="1400" dirty="0" smtClean="0"/>
              <a:t>Valtech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34028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Quality </a:t>
            </a:r>
            <a:r>
              <a:rPr lang="en-US" dirty="0" smtClean="0"/>
              <a:t>assurance and monitoring</a:t>
            </a:r>
            <a:endParaRPr lang="en-US" dirty="0" smtClean="0"/>
          </a:p>
          <a:p>
            <a:r>
              <a:rPr lang="en-US" dirty="0" smtClean="0"/>
              <a:t>Verification</a:t>
            </a:r>
          </a:p>
          <a:p>
            <a:r>
              <a:rPr lang="en-US" dirty="0" smtClean="0"/>
              <a:t>Formal v. informal</a:t>
            </a:r>
            <a:endParaRPr lang="en-US" dirty="0" smtClean="0"/>
          </a:p>
          <a:p>
            <a:r>
              <a:rPr lang="en-US" dirty="0" smtClean="0"/>
              <a:t>Tools, ease of use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2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use the concepts of </a:t>
            </a:r>
            <a:r>
              <a:rPr lang="en-US" b="1" dirty="0" smtClean="0"/>
              <a:t>runtime verification</a:t>
            </a:r>
            <a:r>
              <a:rPr lang="en-US" dirty="0" smtClean="0"/>
              <a:t> to write specifications in the target program’s </a:t>
            </a:r>
            <a:r>
              <a:rPr lang="en-US" b="1" dirty="0" smtClean="0"/>
              <a:t>programming language</a:t>
            </a:r>
            <a:r>
              <a:rPr lang="en-US" dirty="0" smtClean="0"/>
              <a:t>?</a:t>
            </a:r>
          </a:p>
          <a:p>
            <a:r>
              <a:rPr lang="en-US" dirty="0" smtClean="0"/>
              <a:t>Can we still give the specification a </a:t>
            </a:r>
            <a:r>
              <a:rPr lang="en-US" b="1" dirty="0" smtClean="0"/>
              <a:t>formal semantics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65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415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Verify that a system follows its specification</a:t>
            </a:r>
          </a:p>
          <a:p>
            <a:r>
              <a:rPr lang="en-US" dirty="0"/>
              <a:t>System </a:t>
            </a:r>
            <a:r>
              <a:rPr lang="en-US" dirty="0" smtClean="0"/>
              <a:t>model</a:t>
            </a:r>
          </a:p>
          <a:p>
            <a:r>
              <a:rPr lang="en-US" dirty="0" smtClean="0"/>
              <a:t>Formal, e.g. theorem proving, model checking</a:t>
            </a:r>
          </a:p>
          <a:p>
            <a:r>
              <a:rPr lang="en-US" dirty="0" smtClean="0"/>
              <a:t>Testing</a:t>
            </a:r>
          </a:p>
          <a:p>
            <a:r>
              <a:rPr lang="en-US" dirty="0" smtClean="0"/>
              <a:t>Problems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10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Verifies the execution of a program</a:t>
            </a:r>
          </a:p>
          <a:p>
            <a:r>
              <a:rPr lang="en-US" dirty="0" smtClean="0"/>
              <a:t>Code instrumentation and monitors</a:t>
            </a:r>
          </a:p>
          <a:p>
            <a:r>
              <a:rPr lang="en-US" dirty="0"/>
              <a:t>Formal v. </a:t>
            </a:r>
            <a:r>
              <a:rPr lang="en-US" dirty="0" smtClean="0"/>
              <a:t>informal</a:t>
            </a:r>
          </a:p>
          <a:p>
            <a:r>
              <a:rPr lang="en-US" dirty="0" smtClean="0"/>
              <a:t>Online v. offline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818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_adam_renberg">
  <a:themeElements>
    <a:clrScheme name="Valtech">
      <a:dk1>
        <a:sysClr val="windowText" lastClr="000000"/>
      </a:dk1>
      <a:lt1>
        <a:srgbClr val="FFFFFF"/>
      </a:lt1>
      <a:dk2>
        <a:srgbClr val="3F3F3F"/>
      </a:dk2>
      <a:lt2>
        <a:srgbClr val="D8D8D8"/>
      </a:lt2>
      <a:accent1>
        <a:srgbClr val="04A6DF"/>
      </a:accent1>
      <a:accent2>
        <a:srgbClr val="FF8402"/>
      </a:accent2>
      <a:accent3>
        <a:srgbClr val="F80087"/>
      </a:accent3>
      <a:accent4>
        <a:srgbClr val="9DC010"/>
      </a:accent4>
      <a:accent5>
        <a:srgbClr val="F22401"/>
      </a:accent5>
      <a:accent6>
        <a:srgbClr val="3F3F3F"/>
      </a:accent6>
      <a:hlink>
        <a:srgbClr val="0000FF"/>
      </a:hlink>
      <a:folHlink>
        <a:srgbClr val="6565FF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solidFill>
          <a:schemeClr val="tx1">
            <a:alpha val="75000"/>
          </a:schemeClr>
        </a:solidFill>
      </a:spPr>
      <a:bodyPr vert="horz" lIns="180000" tIns="45720" rIns="91440" bIns="45720" rtlCol="0" anchor="ctr" anchorCtr="0">
        <a:normAutofit/>
      </a:bodyPr>
      <a:lstStyle>
        <a:defPPr marL="342900" indent="-342900">
          <a:buFont typeface="+mj-lt"/>
          <a:buAutoNum type="arabicPeriod" startAt="5"/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50AA3C859E244CA3AEFCE949E57F7E" ma:contentTypeVersion="0" ma:contentTypeDescription="Create a new document." ma:contentTypeScope="" ma:versionID="3158c118b54c29412200728adfb0c89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73C1EE2-20E4-4F8D-9506-170C075232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1662ED-A367-4551-8413-50CD86C0F5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659B304-C2BE-43E9-940C-02BA44B36D0A}">
  <ds:schemaRefs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purl.org/dc/terms/"/>
    <ds:schemaRef ds:uri="http://schemas.microsoft.com/office/2006/documentManagement/types"/>
    <ds:schemaRef ds:uri="http://purl.org/dc/dcmitype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presentation_adam_renberg</Template>
  <TotalTime>2495</TotalTime>
  <Words>1384</Words>
  <Application>Microsoft Macintosh PowerPoint</Application>
  <PresentationFormat>On-screen Show (4:3)</PresentationFormat>
  <Paragraphs>288</Paragraphs>
  <Slides>41</Slides>
  <Notes>15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presentation_adam_renberg</vt:lpstr>
      <vt:lpstr>Test-inspired runtime verification</vt:lpstr>
      <vt:lpstr>Preface</vt:lpstr>
      <vt:lpstr>Test-inspired runtime verification</vt:lpstr>
      <vt:lpstr>Overview</vt:lpstr>
      <vt:lpstr>Intro</vt:lpstr>
      <vt:lpstr>Problem</vt:lpstr>
      <vt:lpstr>Background</vt:lpstr>
      <vt:lpstr>Verification</vt:lpstr>
      <vt:lpstr>Runtime verification</vt:lpstr>
      <vt:lpstr>Runtime verification</vt:lpstr>
      <vt:lpstr>Runtime verification</vt:lpstr>
      <vt:lpstr>Testing and unit testing</vt:lpstr>
      <vt:lpstr>Unit test in Python</vt:lpstr>
      <vt:lpstr>Approach</vt:lpstr>
      <vt:lpstr>Approach</vt:lpstr>
      <vt:lpstr>Instrumentation</vt:lpstr>
      <vt:lpstr>Flow sequence for pythonrv</vt:lpstr>
      <vt:lpstr>Fibonnaci</vt:lpstr>
      <vt:lpstr>Fibonnaci (spec 1)</vt:lpstr>
      <vt:lpstr>Fibonnaci (spec 2)</vt:lpstr>
      <vt:lpstr>Temporal properties</vt:lpstr>
      <vt:lpstr>Formalization</vt:lpstr>
      <vt:lpstr>Formalization</vt:lpstr>
      <vt:lpstr>Structure of f-pythonrv spec</vt:lpstr>
      <vt:lpstr>Fibonnaci (formal spec)</vt:lpstr>
      <vt:lpstr>Formal spec (automaton)</vt:lpstr>
      <vt:lpstr>System model</vt:lpstr>
      <vt:lpstr>Verification</vt:lpstr>
      <vt:lpstr>Verification</vt:lpstr>
      <vt:lpstr>Evaluation</vt:lpstr>
      <vt:lpstr>Evaluation, background</vt:lpstr>
      <vt:lpstr>An example specification</vt:lpstr>
      <vt:lpstr>Informal specification</vt:lpstr>
      <vt:lpstr>Formal specification</vt:lpstr>
      <vt:lpstr>Conclusions</vt:lpstr>
      <vt:lpstr>1. Syntax</vt:lpstr>
      <vt:lpstr>2. Unit Testing</vt:lpstr>
      <vt:lpstr>2. Formalization</vt:lpstr>
      <vt:lpstr>Future work</vt:lpstr>
      <vt:lpstr>Questions?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Test-inspired runtime verification</dc:title>
  <dc:creator>Adam Renberg</dc:creator>
  <cp:lastModifiedBy>Adam Renberg</cp:lastModifiedBy>
  <cp:revision>113</cp:revision>
  <dcterms:created xsi:type="dcterms:W3CDTF">2013-09-15T11:47:47Z</dcterms:created>
  <dcterms:modified xsi:type="dcterms:W3CDTF">2014-02-19T22:06:04Z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0x0101007750AA3C859E244CA3AEFCE949E57F7E</vt:lpwstr>
  </property>
</Properties>
</file>

<file path=docProps/thumbnail.jpeg>
</file>